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801600" cy="7772400"/>
  <p:notesSz cx="128016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0120" y="2409444"/>
            <a:ext cx="1088136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0240" y="4352544"/>
            <a:ext cx="896112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pc="1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pc="1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40080" y="1787652"/>
            <a:ext cx="556869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592824" y="1787652"/>
            <a:ext cx="556869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pc="1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pc="1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pc="1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0650" y="120650"/>
            <a:ext cx="12573000" cy="7543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12573000" y="0"/>
                </a:moveTo>
                <a:lnTo>
                  <a:pt x="0" y="0"/>
                </a:lnTo>
                <a:lnTo>
                  <a:pt x="0" y="7543800"/>
                </a:lnTo>
                <a:lnTo>
                  <a:pt x="12573000" y="7543800"/>
                </a:lnTo>
                <a:lnTo>
                  <a:pt x="1257300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005584"/>
            <a:ext cx="11912600" cy="914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0080" y="1787652"/>
            <a:ext cx="1152144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2247371" y="6939229"/>
            <a:ext cx="176529" cy="2374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pc="1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4300"/>
            <a:ext cx="12652375" cy="7543800"/>
            <a:chOff x="0" y="114300"/>
            <a:chExt cx="12652375" cy="754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479" y="114300"/>
              <a:ext cx="12502642" cy="75438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8199"/>
              <a:ext cx="5431790" cy="5971540"/>
            </a:xfrm>
            <a:custGeom>
              <a:avLst/>
              <a:gdLst/>
              <a:ahLst/>
              <a:cxnLst/>
              <a:rect l="l" t="t" r="r" b="b"/>
              <a:pathLst>
                <a:path w="5431790" h="5971540">
                  <a:moveTo>
                    <a:pt x="2461768" y="5284571"/>
                  </a:moveTo>
                  <a:lnTo>
                    <a:pt x="2460040" y="5235537"/>
                  </a:lnTo>
                  <a:lnTo>
                    <a:pt x="2454948" y="5187429"/>
                  </a:lnTo>
                  <a:lnTo>
                    <a:pt x="2446604" y="5140363"/>
                  </a:lnTo>
                  <a:lnTo>
                    <a:pt x="2435110" y="5094465"/>
                  </a:lnTo>
                  <a:lnTo>
                    <a:pt x="2420607" y="5049850"/>
                  </a:lnTo>
                  <a:lnTo>
                    <a:pt x="2403183" y="5006632"/>
                  </a:lnTo>
                  <a:lnTo>
                    <a:pt x="2382977" y="4964912"/>
                  </a:lnTo>
                  <a:lnTo>
                    <a:pt x="2360104" y="4924831"/>
                  </a:lnTo>
                  <a:lnTo>
                    <a:pt x="2334666" y="4886490"/>
                  </a:lnTo>
                  <a:lnTo>
                    <a:pt x="2306790" y="4850015"/>
                  </a:lnTo>
                  <a:lnTo>
                    <a:pt x="2276589" y="4815510"/>
                  </a:lnTo>
                  <a:lnTo>
                    <a:pt x="2244179" y="4783099"/>
                  </a:lnTo>
                  <a:lnTo>
                    <a:pt x="2209673" y="4752899"/>
                  </a:lnTo>
                  <a:lnTo>
                    <a:pt x="2173186" y="4725022"/>
                  </a:lnTo>
                  <a:lnTo>
                    <a:pt x="2134844" y="4699584"/>
                  </a:lnTo>
                  <a:lnTo>
                    <a:pt x="2094763" y="4676699"/>
                  </a:lnTo>
                  <a:lnTo>
                    <a:pt x="2053056" y="4656493"/>
                  </a:lnTo>
                  <a:lnTo>
                    <a:pt x="2009825" y="4639081"/>
                  </a:lnTo>
                  <a:lnTo>
                    <a:pt x="1965210" y="4624578"/>
                  </a:lnTo>
                  <a:lnTo>
                    <a:pt x="1919312" y="4613084"/>
                  </a:lnTo>
                  <a:lnTo>
                    <a:pt x="1872246" y="4604740"/>
                  </a:lnTo>
                  <a:lnTo>
                    <a:pt x="1824139" y="4599635"/>
                  </a:lnTo>
                  <a:lnTo>
                    <a:pt x="1775104" y="4597920"/>
                  </a:lnTo>
                  <a:lnTo>
                    <a:pt x="1726069" y="4599635"/>
                  </a:lnTo>
                  <a:lnTo>
                    <a:pt x="1677962" y="4604740"/>
                  </a:lnTo>
                  <a:lnTo>
                    <a:pt x="1630895" y="4613084"/>
                  </a:lnTo>
                  <a:lnTo>
                    <a:pt x="1584998" y="4624578"/>
                  </a:lnTo>
                  <a:lnTo>
                    <a:pt x="1540383" y="4639081"/>
                  </a:lnTo>
                  <a:lnTo>
                    <a:pt x="1497152" y="4656493"/>
                  </a:lnTo>
                  <a:lnTo>
                    <a:pt x="1455445" y="4676699"/>
                  </a:lnTo>
                  <a:lnTo>
                    <a:pt x="1415351" y="4699584"/>
                  </a:lnTo>
                  <a:lnTo>
                    <a:pt x="1377022" y="4725022"/>
                  </a:lnTo>
                  <a:lnTo>
                    <a:pt x="1340535" y="4752899"/>
                  </a:lnTo>
                  <a:lnTo>
                    <a:pt x="1306029" y="4783099"/>
                  </a:lnTo>
                  <a:lnTo>
                    <a:pt x="1273619" y="4815510"/>
                  </a:lnTo>
                  <a:lnTo>
                    <a:pt x="1243418" y="4850015"/>
                  </a:lnTo>
                  <a:lnTo>
                    <a:pt x="1215542" y="4886490"/>
                  </a:lnTo>
                  <a:lnTo>
                    <a:pt x="1190104" y="4924831"/>
                  </a:lnTo>
                  <a:lnTo>
                    <a:pt x="1167231" y="4964912"/>
                  </a:lnTo>
                  <a:lnTo>
                    <a:pt x="1147025" y="5006632"/>
                  </a:lnTo>
                  <a:lnTo>
                    <a:pt x="1129601" y="5049850"/>
                  </a:lnTo>
                  <a:lnTo>
                    <a:pt x="1115098" y="5094465"/>
                  </a:lnTo>
                  <a:lnTo>
                    <a:pt x="1103604" y="5140363"/>
                  </a:lnTo>
                  <a:lnTo>
                    <a:pt x="1095260" y="5187429"/>
                  </a:lnTo>
                  <a:lnTo>
                    <a:pt x="1090168" y="5235537"/>
                  </a:lnTo>
                  <a:lnTo>
                    <a:pt x="1088440" y="5284571"/>
                  </a:lnTo>
                  <a:lnTo>
                    <a:pt x="1090168" y="5333606"/>
                  </a:lnTo>
                  <a:lnTo>
                    <a:pt x="1095260" y="5381714"/>
                  </a:lnTo>
                  <a:lnTo>
                    <a:pt x="1103604" y="5428780"/>
                  </a:lnTo>
                  <a:lnTo>
                    <a:pt x="1115098" y="5474678"/>
                  </a:lnTo>
                  <a:lnTo>
                    <a:pt x="1129601" y="5519293"/>
                  </a:lnTo>
                  <a:lnTo>
                    <a:pt x="1147025" y="5562511"/>
                  </a:lnTo>
                  <a:lnTo>
                    <a:pt x="1167231" y="5604230"/>
                  </a:lnTo>
                  <a:lnTo>
                    <a:pt x="1190104" y="5644312"/>
                  </a:lnTo>
                  <a:lnTo>
                    <a:pt x="1215542" y="5682653"/>
                  </a:lnTo>
                  <a:lnTo>
                    <a:pt x="1243418" y="5719140"/>
                  </a:lnTo>
                  <a:lnTo>
                    <a:pt x="1273619" y="5753633"/>
                  </a:lnTo>
                  <a:lnTo>
                    <a:pt x="1306029" y="5786044"/>
                  </a:lnTo>
                  <a:lnTo>
                    <a:pt x="1340535" y="5816257"/>
                  </a:lnTo>
                  <a:lnTo>
                    <a:pt x="1377022" y="5844133"/>
                  </a:lnTo>
                  <a:lnTo>
                    <a:pt x="1415351" y="5869571"/>
                  </a:lnTo>
                  <a:lnTo>
                    <a:pt x="1455445" y="5892444"/>
                  </a:lnTo>
                  <a:lnTo>
                    <a:pt x="1497152" y="5912650"/>
                  </a:lnTo>
                  <a:lnTo>
                    <a:pt x="1540383" y="5930062"/>
                  </a:lnTo>
                  <a:lnTo>
                    <a:pt x="1584998" y="5944578"/>
                  </a:lnTo>
                  <a:lnTo>
                    <a:pt x="1630895" y="5956058"/>
                  </a:lnTo>
                  <a:lnTo>
                    <a:pt x="1677962" y="5964415"/>
                  </a:lnTo>
                  <a:lnTo>
                    <a:pt x="1726069" y="5969508"/>
                  </a:lnTo>
                  <a:lnTo>
                    <a:pt x="1775104" y="5971235"/>
                  </a:lnTo>
                  <a:lnTo>
                    <a:pt x="1824139" y="5969508"/>
                  </a:lnTo>
                  <a:lnTo>
                    <a:pt x="1872246" y="5964415"/>
                  </a:lnTo>
                  <a:lnTo>
                    <a:pt x="1919312" y="5956058"/>
                  </a:lnTo>
                  <a:lnTo>
                    <a:pt x="1965210" y="5944578"/>
                  </a:lnTo>
                  <a:lnTo>
                    <a:pt x="2009825" y="5930062"/>
                  </a:lnTo>
                  <a:lnTo>
                    <a:pt x="2053056" y="5912650"/>
                  </a:lnTo>
                  <a:lnTo>
                    <a:pt x="2094763" y="5892444"/>
                  </a:lnTo>
                  <a:lnTo>
                    <a:pt x="2134844" y="5869571"/>
                  </a:lnTo>
                  <a:lnTo>
                    <a:pt x="2173186" y="5844133"/>
                  </a:lnTo>
                  <a:lnTo>
                    <a:pt x="2209673" y="5816257"/>
                  </a:lnTo>
                  <a:lnTo>
                    <a:pt x="2244179" y="5786044"/>
                  </a:lnTo>
                  <a:lnTo>
                    <a:pt x="2276589" y="5753633"/>
                  </a:lnTo>
                  <a:lnTo>
                    <a:pt x="2306790" y="5719140"/>
                  </a:lnTo>
                  <a:lnTo>
                    <a:pt x="2334666" y="5682653"/>
                  </a:lnTo>
                  <a:lnTo>
                    <a:pt x="2360104" y="5644312"/>
                  </a:lnTo>
                  <a:lnTo>
                    <a:pt x="2382977" y="5604230"/>
                  </a:lnTo>
                  <a:lnTo>
                    <a:pt x="2403183" y="5562511"/>
                  </a:lnTo>
                  <a:lnTo>
                    <a:pt x="2420607" y="5519293"/>
                  </a:lnTo>
                  <a:lnTo>
                    <a:pt x="2435110" y="5474678"/>
                  </a:lnTo>
                  <a:lnTo>
                    <a:pt x="2446604" y="5428780"/>
                  </a:lnTo>
                  <a:lnTo>
                    <a:pt x="2454948" y="5381714"/>
                  </a:lnTo>
                  <a:lnTo>
                    <a:pt x="2460040" y="5333606"/>
                  </a:lnTo>
                  <a:lnTo>
                    <a:pt x="2461768" y="5284571"/>
                  </a:lnTo>
                  <a:close/>
                </a:path>
                <a:path w="5431790" h="5971540">
                  <a:moveTo>
                    <a:pt x="5431536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5431536" y="1371600"/>
                  </a:lnTo>
                  <a:lnTo>
                    <a:pt x="54315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10647" y="5902089"/>
              <a:ext cx="353695" cy="428625"/>
            </a:xfrm>
            <a:custGeom>
              <a:avLst/>
              <a:gdLst/>
              <a:ahLst/>
              <a:cxnLst/>
              <a:rect l="l" t="t" r="r" b="b"/>
              <a:pathLst>
                <a:path w="353694" h="428625">
                  <a:moveTo>
                    <a:pt x="353072" y="96235"/>
                  </a:moveTo>
                  <a:lnTo>
                    <a:pt x="353072" y="428353"/>
                  </a:lnTo>
                  <a:lnTo>
                    <a:pt x="233134" y="398636"/>
                  </a:lnTo>
                  <a:lnTo>
                    <a:pt x="156376" y="387116"/>
                  </a:lnTo>
                  <a:lnTo>
                    <a:pt x="89698" y="392341"/>
                  </a:lnTo>
                  <a:lnTo>
                    <a:pt x="0" y="412859"/>
                  </a:lnTo>
                  <a:lnTo>
                    <a:pt x="0" y="64346"/>
                  </a:lnTo>
                  <a:lnTo>
                    <a:pt x="128010" y="13595"/>
                  </a:lnTo>
                  <a:lnTo>
                    <a:pt x="207459" y="0"/>
                  </a:lnTo>
                  <a:lnTo>
                    <a:pt x="271446" y="26550"/>
                  </a:lnTo>
                  <a:lnTo>
                    <a:pt x="353072" y="96235"/>
                  </a:lnTo>
                  <a:close/>
                </a:path>
              </a:pathLst>
            </a:custGeom>
            <a:ln w="227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56202" y="5854180"/>
              <a:ext cx="307975" cy="476884"/>
            </a:xfrm>
            <a:custGeom>
              <a:avLst/>
              <a:gdLst/>
              <a:ahLst/>
              <a:cxnLst/>
              <a:rect l="l" t="t" r="r" b="b"/>
              <a:pathLst>
                <a:path w="307975" h="476885">
                  <a:moveTo>
                    <a:pt x="99366" y="0"/>
                  </a:moveTo>
                  <a:lnTo>
                    <a:pt x="0" y="21145"/>
                  </a:lnTo>
                  <a:lnTo>
                    <a:pt x="0" y="369658"/>
                  </a:lnTo>
                  <a:lnTo>
                    <a:pt x="88986" y="350564"/>
                  </a:lnTo>
                  <a:lnTo>
                    <a:pt x="150682" y="355304"/>
                  </a:lnTo>
                  <a:lnTo>
                    <a:pt x="213916" y="393872"/>
                  </a:lnTo>
                  <a:lnTo>
                    <a:pt x="307517" y="476262"/>
                  </a:lnTo>
                  <a:lnTo>
                    <a:pt x="307517" y="144144"/>
                  </a:lnTo>
                  <a:lnTo>
                    <a:pt x="224295" y="49968"/>
                  </a:lnTo>
                  <a:lnTo>
                    <a:pt x="164522" y="5764"/>
                  </a:lnTo>
                  <a:lnTo>
                    <a:pt x="993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56202" y="5854180"/>
              <a:ext cx="307975" cy="476884"/>
            </a:xfrm>
            <a:custGeom>
              <a:avLst/>
              <a:gdLst/>
              <a:ahLst/>
              <a:cxnLst/>
              <a:rect l="l" t="t" r="r" b="b"/>
              <a:pathLst>
                <a:path w="307975" h="476885">
                  <a:moveTo>
                    <a:pt x="307517" y="144144"/>
                  </a:moveTo>
                  <a:lnTo>
                    <a:pt x="307517" y="476262"/>
                  </a:lnTo>
                  <a:lnTo>
                    <a:pt x="213916" y="393872"/>
                  </a:lnTo>
                  <a:lnTo>
                    <a:pt x="150682" y="355304"/>
                  </a:lnTo>
                  <a:lnTo>
                    <a:pt x="88986" y="350564"/>
                  </a:lnTo>
                  <a:lnTo>
                    <a:pt x="0" y="369658"/>
                  </a:lnTo>
                  <a:lnTo>
                    <a:pt x="0" y="21145"/>
                  </a:lnTo>
                  <a:lnTo>
                    <a:pt x="99366" y="0"/>
                  </a:lnTo>
                  <a:lnTo>
                    <a:pt x="164522" y="5764"/>
                  </a:lnTo>
                  <a:lnTo>
                    <a:pt x="224295" y="49968"/>
                  </a:lnTo>
                  <a:lnTo>
                    <a:pt x="307517" y="144144"/>
                  </a:lnTo>
                  <a:close/>
                </a:path>
              </a:pathLst>
            </a:custGeom>
            <a:ln w="227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86498" y="5902089"/>
              <a:ext cx="353695" cy="428625"/>
            </a:xfrm>
            <a:custGeom>
              <a:avLst/>
              <a:gdLst/>
              <a:ahLst/>
              <a:cxnLst/>
              <a:rect l="l" t="t" r="r" b="b"/>
              <a:pathLst>
                <a:path w="353694" h="428625">
                  <a:moveTo>
                    <a:pt x="0" y="96235"/>
                  </a:moveTo>
                  <a:lnTo>
                    <a:pt x="0" y="428353"/>
                  </a:lnTo>
                  <a:lnTo>
                    <a:pt x="119938" y="398636"/>
                  </a:lnTo>
                  <a:lnTo>
                    <a:pt x="196696" y="387116"/>
                  </a:lnTo>
                  <a:lnTo>
                    <a:pt x="263373" y="392341"/>
                  </a:lnTo>
                  <a:lnTo>
                    <a:pt x="353072" y="412859"/>
                  </a:lnTo>
                  <a:lnTo>
                    <a:pt x="353072" y="64346"/>
                  </a:lnTo>
                  <a:lnTo>
                    <a:pt x="225062" y="13595"/>
                  </a:lnTo>
                  <a:lnTo>
                    <a:pt x="145613" y="0"/>
                  </a:lnTo>
                  <a:lnTo>
                    <a:pt x="81626" y="26550"/>
                  </a:lnTo>
                  <a:lnTo>
                    <a:pt x="0" y="96235"/>
                  </a:lnTo>
                  <a:close/>
                </a:path>
              </a:pathLst>
            </a:custGeom>
            <a:ln w="227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786498" y="5854180"/>
              <a:ext cx="307975" cy="476884"/>
            </a:xfrm>
            <a:custGeom>
              <a:avLst/>
              <a:gdLst/>
              <a:ahLst/>
              <a:cxnLst/>
              <a:rect l="l" t="t" r="r" b="b"/>
              <a:pathLst>
                <a:path w="307975" h="476885">
                  <a:moveTo>
                    <a:pt x="208151" y="0"/>
                  </a:moveTo>
                  <a:lnTo>
                    <a:pt x="142995" y="5764"/>
                  </a:lnTo>
                  <a:lnTo>
                    <a:pt x="83221" y="49968"/>
                  </a:lnTo>
                  <a:lnTo>
                    <a:pt x="0" y="144144"/>
                  </a:lnTo>
                  <a:lnTo>
                    <a:pt x="0" y="476262"/>
                  </a:lnTo>
                  <a:lnTo>
                    <a:pt x="93601" y="393872"/>
                  </a:lnTo>
                  <a:lnTo>
                    <a:pt x="156835" y="355304"/>
                  </a:lnTo>
                  <a:lnTo>
                    <a:pt x="218530" y="350564"/>
                  </a:lnTo>
                  <a:lnTo>
                    <a:pt x="307517" y="369658"/>
                  </a:lnTo>
                  <a:lnTo>
                    <a:pt x="307517" y="21145"/>
                  </a:lnTo>
                  <a:lnTo>
                    <a:pt x="2081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786498" y="5854180"/>
              <a:ext cx="307975" cy="476884"/>
            </a:xfrm>
            <a:custGeom>
              <a:avLst/>
              <a:gdLst/>
              <a:ahLst/>
              <a:cxnLst/>
              <a:rect l="l" t="t" r="r" b="b"/>
              <a:pathLst>
                <a:path w="307975" h="476885">
                  <a:moveTo>
                    <a:pt x="0" y="144144"/>
                  </a:moveTo>
                  <a:lnTo>
                    <a:pt x="0" y="476262"/>
                  </a:lnTo>
                  <a:lnTo>
                    <a:pt x="93601" y="393872"/>
                  </a:lnTo>
                  <a:lnTo>
                    <a:pt x="156835" y="355304"/>
                  </a:lnTo>
                  <a:lnTo>
                    <a:pt x="218530" y="350564"/>
                  </a:lnTo>
                  <a:lnTo>
                    <a:pt x="307517" y="369658"/>
                  </a:lnTo>
                  <a:lnTo>
                    <a:pt x="307517" y="21145"/>
                  </a:lnTo>
                  <a:lnTo>
                    <a:pt x="208151" y="0"/>
                  </a:lnTo>
                  <a:lnTo>
                    <a:pt x="142995" y="5764"/>
                  </a:lnTo>
                  <a:lnTo>
                    <a:pt x="83221" y="49968"/>
                  </a:lnTo>
                  <a:lnTo>
                    <a:pt x="0" y="144144"/>
                  </a:lnTo>
                  <a:close/>
                </a:path>
              </a:pathLst>
            </a:custGeom>
            <a:ln w="227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259756" y="5607418"/>
              <a:ext cx="1031240" cy="1031240"/>
            </a:xfrm>
            <a:custGeom>
              <a:avLst/>
              <a:gdLst/>
              <a:ahLst/>
              <a:cxnLst/>
              <a:rect l="l" t="t" r="r" b="b"/>
              <a:pathLst>
                <a:path w="1031239" h="1031240">
                  <a:moveTo>
                    <a:pt x="515353" y="0"/>
                  </a:moveTo>
                  <a:lnTo>
                    <a:pt x="468445" y="2106"/>
                  </a:lnTo>
                  <a:lnTo>
                    <a:pt x="422718" y="8303"/>
                  </a:lnTo>
                  <a:lnTo>
                    <a:pt x="378352" y="18409"/>
                  </a:lnTo>
                  <a:lnTo>
                    <a:pt x="335530" y="32242"/>
                  </a:lnTo>
                  <a:lnTo>
                    <a:pt x="294434" y="49620"/>
                  </a:lnTo>
                  <a:lnTo>
                    <a:pt x="255245" y="70361"/>
                  </a:lnTo>
                  <a:lnTo>
                    <a:pt x="218146" y="94283"/>
                  </a:lnTo>
                  <a:lnTo>
                    <a:pt x="183318" y="121205"/>
                  </a:lnTo>
                  <a:lnTo>
                    <a:pt x="150944" y="150944"/>
                  </a:lnTo>
                  <a:lnTo>
                    <a:pt x="121205" y="183318"/>
                  </a:lnTo>
                  <a:lnTo>
                    <a:pt x="94283" y="218146"/>
                  </a:lnTo>
                  <a:lnTo>
                    <a:pt x="70361" y="255245"/>
                  </a:lnTo>
                  <a:lnTo>
                    <a:pt x="49620" y="294434"/>
                  </a:lnTo>
                  <a:lnTo>
                    <a:pt x="32242" y="335530"/>
                  </a:lnTo>
                  <a:lnTo>
                    <a:pt x="18409" y="378352"/>
                  </a:lnTo>
                  <a:lnTo>
                    <a:pt x="8303" y="422718"/>
                  </a:lnTo>
                  <a:lnTo>
                    <a:pt x="2106" y="468445"/>
                  </a:lnTo>
                  <a:lnTo>
                    <a:pt x="0" y="515353"/>
                  </a:lnTo>
                  <a:lnTo>
                    <a:pt x="2106" y="562260"/>
                  </a:lnTo>
                  <a:lnTo>
                    <a:pt x="8303" y="607987"/>
                  </a:lnTo>
                  <a:lnTo>
                    <a:pt x="18409" y="652352"/>
                  </a:lnTo>
                  <a:lnTo>
                    <a:pt x="32242" y="695174"/>
                  </a:lnTo>
                  <a:lnTo>
                    <a:pt x="49620" y="736269"/>
                  </a:lnTo>
                  <a:lnTo>
                    <a:pt x="70361" y="775457"/>
                  </a:lnTo>
                  <a:lnTo>
                    <a:pt x="94283" y="812556"/>
                  </a:lnTo>
                  <a:lnTo>
                    <a:pt x="121205" y="847382"/>
                  </a:lnTo>
                  <a:lnTo>
                    <a:pt x="150944" y="879755"/>
                  </a:lnTo>
                  <a:lnTo>
                    <a:pt x="183318" y="909493"/>
                  </a:lnTo>
                  <a:lnTo>
                    <a:pt x="218146" y="936414"/>
                  </a:lnTo>
                  <a:lnTo>
                    <a:pt x="255245" y="960335"/>
                  </a:lnTo>
                  <a:lnTo>
                    <a:pt x="294434" y="981076"/>
                  </a:lnTo>
                  <a:lnTo>
                    <a:pt x="335530" y="998453"/>
                  </a:lnTo>
                  <a:lnTo>
                    <a:pt x="378352" y="1012285"/>
                  </a:lnTo>
                  <a:lnTo>
                    <a:pt x="422718" y="1022391"/>
                  </a:lnTo>
                  <a:lnTo>
                    <a:pt x="468445" y="1028587"/>
                  </a:lnTo>
                  <a:lnTo>
                    <a:pt x="515353" y="1030693"/>
                  </a:lnTo>
                  <a:lnTo>
                    <a:pt x="562260" y="1028587"/>
                  </a:lnTo>
                  <a:lnTo>
                    <a:pt x="607988" y="1022391"/>
                  </a:lnTo>
                  <a:lnTo>
                    <a:pt x="652353" y="1012285"/>
                  </a:lnTo>
                  <a:lnTo>
                    <a:pt x="695175" y="998453"/>
                  </a:lnTo>
                  <a:lnTo>
                    <a:pt x="736272" y="981076"/>
                  </a:lnTo>
                  <a:lnTo>
                    <a:pt x="775461" y="960335"/>
                  </a:lnTo>
                  <a:lnTo>
                    <a:pt x="812560" y="936414"/>
                  </a:lnTo>
                  <a:lnTo>
                    <a:pt x="847388" y="909493"/>
                  </a:lnTo>
                  <a:lnTo>
                    <a:pt x="879762" y="879755"/>
                  </a:lnTo>
                  <a:lnTo>
                    <a:pt x="909501" y="847382"/>
                  </a:lnTo>
                  <a:lnTo>
                    <a:pt x="936422" y="812556"/>
                  </a:lnTo>
                  <a:lnTo>
                    <a:pt x="960345" y="775457"/>
                  </a:lnTo>
                  <a:lnTo>
                    <a:pt x="981086" y="736269"/>
                  </a:lnTo>
                  <a:lnTo>
                    <a:pt x="998464" y="695174"/>
                  </a:lnTo>
                  <a:lnTo>
                    <a:pt x="1012297" y="652352"/>
                  </a:lnTo>
                  <a:lnTo>
                    <a:pt x="1022403" y="607987"/>
                  </a:lnTo>
                  <a:lnTo>
                    <a:pt x="1028600" y="562260"/>
                  </a:lnTo>
                  <a:lnTo>
                    <a:pt x="1030706" y="515353"/>
                  </a:lnTo>
                  <a:lnTo>
                    <a:pt x="1028600" y="468445"/>
                  </a:lnTo>
                  <a:lnTo>
                    <a:pt x="1022403" y="422718"/>
                  </a:lnTo>
                  <a:lnTo>
                    <a:pt x="1012297" y="378352"/>
                  </a:lnTo>
                  <a:lnTo>
                    <a:pt x="998464" y="335530"/>
                  </a:lnTo>
                  <a:lnTo>
                    <a:pt x="981086" y="294434"/>
                  </a:lnTo>
                  <a:lnTo>
                    <a:pt x="960345" y="255245"/>
                  </a:lnTo>
                  <a:lnTo>
                    <a:pt x="936422" y="218146"/>
                  </a:lnTo>
                  <a:lnTo>
                    <a:pt x="909501" y="183318"/>
                  </a:lnTo>
                  <a:lnTo>
                    <a:pt x="879762" y="150944"/>
                  </a:lnTo>
                  <a:lnTo>
                    <a:pt x="847388" y="121205"/>
                  </a:lnTo>
                  <a:lnTo>
                    <a:pt x="812560" y="94283"/>
                  </a:lnTo>
                  <a:lnTo>
                    <a:pt x="775461" y="70361"/>
                  </a:lnTo>
                  <a:lnTo>
                    <a:pt x="736272" y="49620"/>
                  </a:lnTo>
                  <a:lnTo>
                    <a:pt x="695175" y="32242"/>
                  </a:lnTo>
                  <a:lnTo>
                    <a:pt x="652353" y="18409"/>
                  </a:lnTo>
                  <a:lnTo>
                    <a:pt x="607988" y="8303"/>
                  </a:lnTo>
                  <a:lnTo>
                    <a:pt x="562260" y="2106"/>
                  </a:lnTo>
                  <a:lnTo>
                    <a:pt x="515353" y="0"/>
                  </a:lnTo>
                  <a:close/>
                </a:path>
              </a:pathLst>
            </a:custGeom>
            <a:ln w="123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 rot="20820000">
            <a:off x="1525667" y="5521584"/>
            <a:ext cx="201787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80"/>
              </a:lnSpc>
            </a:pPr>
            <a:r>
              <a:rPr dirty="0" sz="1150" spc="10" b="0">
                <a:solidFill>
                  <a:srgbClr val="FFFFFF"/>
                </a:solidFill>
                <a:latin typeface="Avenir"/>
                <a:cs typeface="Avenir"/>
              </a:rPr>
              <a:t>M</a:t>
            </a:r>
            <a:endParaRPr sz="1150">
              <a:latin typeface="Avenir"/>
              <a:cs typeface="Aveni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4868" y="5446484"/>
            <a:ext cx="68580" cy="22860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 b="0">
                <a:solidFill>
                  <a:srgbClr val="FFFFFF"/>
                </a:solidFill>
                <a:latin typeface="Avenir"/>
                <a:cs typeface="Avenir"/>
              </a:rPr>
              <a:t>I</a:t>
            </a:r>
            <a:endParaRPr sz="1150">
              <a:latin typeface="Avenir"/>
              <a:cs typeface="Avenir"/>
            </a:endParaRPr>
          </a:p>
        </p:txBody>
      </p:sp>
      <p:sp>
        <p:nvSpPr>
          <p:cNvPr id="14" name="object 14"/>
          <p:cNvSpPr txBox="1"/>
          <p:nvPr/>
        </p:nvSpPr>
        <p:spPr>
          <a:xfrm rot="600000">
            <a:off x="1767966" y="5508249"/>
            <a:ext cx="189418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65"/>
              </a:lnSpc>
            </a:pPr>
            <a:r>
              <a:rPr dirty="0" sz="1150" spc="5" b="0">
                <a:solidFill>
                  <a:srgbClr val="FFFFFF"/>
                </a:solidFill>
                <a:latin typeface="Avenir"/>
                <a:cs typeface="Avenir"/>
              </a:rPr>
              <a:t>N</a:t>
            </a:r>
            <a:endParaRPr sz="1150">
              <a:latin typeface="Avenir"/>
              <a:cs typeface="Avenir"/>
            </a:endParaRPr>
          </a:p>
        </p:txBody>
      </p:sp>
      <p:sp>
        <p:nvSpPr>
          <p:cNvPr id="15" name="object 15"/>
          <p:cNvSpPr txBox="1"/>
          <p:nvPr/>
        </p:nvSpPr>
        <p:spPr>
          <a:xfrm rot="1200000">
            <a:off x="1894100" y="5537433"/>
            <a:ext cx="154736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75"/>
              </a:lnSpc>
            </a:pPr>
            <a:r>
              <a:rPr dirty="0" sz="1150" spc="15" b="0">
                <a:solidFill>
                  <a:srgbClr val="FFFFFF"/>
                </a:solidFill>
                <a:latin typeface="Avenir"/>
                <a:cs typeface="Avenir"/>
              </a:rPr>
              <a:t>I</a:t>
            </a:r>
            <a:endParaRPr sz="1150">
              <a:latin typeface="Avenir"/>
              <a:cs typeface="Avenir"/>
            </a:endParaRPr>
          </a:p>
        </p:txBody>
      </p:sp>
      <p:sp>
        <p:nvSpPr>
          <p:cNvPr id="16" name="object 16"/>
          <p:cNvSpPr txBox="1"/>
          <p:nvPr/>
        </p:nvSpPr>
        <p:spPr>
          <a:xfrm rot="2460000">
            <a:off x="1305547" y="6456166"/>
            <a:ext cx="18875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</a:pPr>
            <a:r>
              <a:rPr dirty="0" sz="1200" spc="5" b="0">
                <a:solidFill>
                  <a:srgbClr val="FFFFFF"/>
                </a:solidFill>
                <a:latin typeface="Avenir"/>
                <a:cs typeface="Avenir"/>
              </a:rPr>
              <a:t>C</a:t>
            </a:r>
            <a:endParaRPr sz="1200">
              <a:latin typeface="Avenir"/>
              <a:cs typeface="Avenir"/>
            </a:endParaRPr>
          </a:p>
        </p:txBody>
      </p:sp>
      <p:sp>
        <p:nvSpPr>
          <p:cNvPr id="17" name="object 17"/>
          <p:cNvSpPr txBox="1"/>
          <p:nvPr/>
        </p:nvSpPr>
        <p:spPr>
          <a:xfrm rot="1560000">
            <a:off x="1422707" y="6538568"/>
            <a:ext cx="18875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10"/>
              </a:lnSpc>
            </a:pPr>
            <a:r>
              <a:rPr dirty="0" sz="1200" spc="10" b="0">
                <a:solidFill>
                  <a:srgbClr val="FFFFFF"/>
                </a:solidFill>
                <a:latin typeface="Avenir"/>
                <a:cs typeface="Avenir"/>
              </a:rPr>
              <a:t>A</a:t>
            </a:r>
            <a:endParaRPr sz="1200">
              <a:latin typeface="Avenir"/>
              <a:cs typeface="Avenir"/>
            </a:endParaRPr>
          </a:p>
        </p:txBody>
      </p:sp>
      <p:sp>
        <p:nvSpPr>
          <p:cNvPr id="18" name="object 18"/>
          <p:cNvSpPr txBox="1"/>
          <p:nvPr/>
        </p:nvSpPr>
        <p:spPr>
          <a:xfrm rot="780000">
            <a:off x="1544397" y="6583723"/>
            <a:ext cx="17762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</a:pPr>
            <a:r>
              <a:rPr dirty="0" sz="1200" spc="-5" b="0">
                <a:solidFill>
                  <a:srgbClr val="FFFFFF"/>
                </a:solidFill>
                <a:latin typeface="Avenir"/>
                <a:cs typeface="Avenir"/>
              </a:rPr>
              <a:t>T</a:t>
            </a:r>
            <a:endParaRPr sz="1200">
              <a:latin typeface="Avenir"/>
              <a:cs typeface="Aveni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87717" y="6545863"/>
            <a:ext cx="137160" cy="236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10" b="0">
                <a:solidFill>
                  <a:srgbClr val="FFFFFF"/>
                </a:solidFill>
                <a:latin typeface="Avenir"/>
                <a:cs typeface="Avenir"/>
              </a:rPr>
              <a:t>A</a:t>
            </a:r>
            <a:endParaRPr sz="1200">
              <a:latin typeface="Avenir"/>
              <a:cs typeface="Avenir"/>
            </a:endParaRPr>
          </a:p>
        </p:txBody>
      </p:sp>
      <p:sp>
        <p:nvSpPr>
          <p:cNvPr id="20" name="object 20"/>
          <p:cNvSpPr txBox="1"/>
          <p:nvPr/>
        </p:nvSpPr>
        <p:spPr>
          <a:xfrm rot="20880000">
            <a:off x="1798493" y="6591112"/>
            <a:ext cx="17239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15"/>
              </a:lnSpc>
            </a:pPr>
            <a:r>
              <a:rPr dirty="0" sz="1200" spc="15" b="0">
                <a:solidFill>
                  <a:srgbClr val="FFFFFF"/>
                </a:solidFill>
                <a:latin typeface="Avenir"/>
                <a:cs typeface="Avenir"/>
              </a:rPr>
              <a:t>L</a:t>
            </a:r>
            <a:endParaRPr sz="1200">
              <a:latin typeface="Avenir"/>
              <a:cs typeface="Avenir"/>
            </a:endParaRPr>
          </a:p>
        </p:txBody>
      </p:sp>
      <p:sp>
        <p:nvSpPr>
          <p:cNvPr id="21" name="object 21"/>
          <p:cNvSpPr txBox="1"/>
          <p:nvPr/>
        </p:nvSpPr>
        <p:spPr>
          <a:xfrm rot="20040000">
            <a:off x="1912432" y="6548548"/>
            <a:ext cx="20173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15"/>
              </a:lnSpc>
            </a:pPr>
            <a:r>
              <a:rPr dirty="0" sz="1200" spc="20" b="0">
                <a:solidFill>
                  <a:srgbClr val="FFFFFF"/>
                </a:solidFill>
                <a:latin typeface="Avenir"/>
                <a:cs typeface="Avenir"/>
              </a:rPr>
              <a:t>O</a:t>
            </a:r>
            <a:endParaRPr sz="1200">
              <a:latin typeface="Avenir"/>
              <a:cs typeface="Avenir"/>
            </a:endParaRPr>
          </a:p>
        </p:txBody>
      </p:sp>
      <p:sp>
        <p:nvSpPr>
          <p:cNvPr id="22" name="object 22"/>
          <p:cNvSpPr txBox="1"/>
          <p:nvPr/>
        </p:nvSpPr>
        <p:spPr>
          <a:xfrm rot="19140000">
            <a:off x="2049390" y="6459246"/>
            <a:ext cx="19526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15"/>
              </a:lnSpc>
            </a:pPr>
            <a:r>
              <a:rPr dirty="0" sz="1200" b="0">
                <a:solidFill>
                  <a:srgbClr val="FFFFFF"/>
                </a:solidFill>
                <a:latin typeface="Avenir"/>
                <a:cs typeface="Avenir"/>
              </a:rPr>
              <a:t>G</a:t>
            </a:r>
            <a:endParaRPr sz="1200">
              <a:latin typeface="Avenir"/>
              <a:cs typeface="Avenir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32290" y="602703"/>
            <a:ext cx="4018279" cy="5850255"/>
            <a:chOff x="732290" y="602703"/>
            <a:chExt cx="4018279" cy="5850255"/>
          </a:xfrm>
        </p:grpSpPr>
        <p:sp>
          <p:nvSpPr>
            <p:cNvPr id="24" name="object 24"/>
            <p:cNvSpPr/>
            <p:nvPr/>
          </p:nvSpPr>
          <p:spPr>
            <a:xfrm>
              <a:off x="2085035" y="5652403"/>
              <a:ext cx="253365" cy="793750"/>
            </a:xfrm>
            <a:custGeom>
              <a:avLst/>
              <a:gdLst/>
              <a:ahLst/>
              <a:cxnLst/>
              <a:rect l="l" t="t" r="r" b="b"/>
              <a:pathLst>
                <a:path w="253364" h="793750">
                  <a:moveTo>
                    <a:pt x="151612" y="793267"/>
                  </a:moveTo>
                  <a:lnTo>
                    <a:pt x="177423" y="752896"/>
                  </a:lnTo>
                  <a:lnTo>
                    <a:pt x="199797" y="710281"/>
                  </a:lnTo>
                  <a:lnTo>
                    <a:pt x="218540" y="665616"/>
                  </a:lnTo>
                  <a:lnTo>
                    <a:pt x="233456" y="619098"/>
                  </a:lnTo>
                  <a:lnTo>
                    <a:pt x="244351" y="570920"/>
                  </a:lnTo>
                  <a:lnTo>
                    <a:pt x="251031" y="521279"/>
                  </a:lnTo>
                  <a:lnTo>
                    <a:pt x="253301" y="470369"/>
                  </a:lnTo>
                  <a:lnTo>
                    <a:pt x="250841" y="417379"/>
                  </a:lnTo>
                  <a:lnTo>
                    <a:pt x="243609" y="365776"/>
                  </a:lnTo>
                  <a:lnTo>
                    <a:pt x="231823" y="315779"/>
                  </a:lnTo>
                  <a:lnTo>
                    <a:pt x="215704" y="267608"/>
                  </a:lnTo>
                  <a:lnTo>
                    <a:pt x="195471" y="221483"/>
                  </a:lnTo>
                  <a:lnTo>
                    <a:pt x="171345" y="177623"/>
                  </a:lnTo>
                  <a:lnTo>
                    <a:pt x="143545" y="136249"/>
                  </a:lnTo>
                  <a:lnTo>
                    <a:pt x="112290" y="97580"/>
                  </a:lnTo>
                  <a:lnTo>
                    <a:pt x="77801" y="61835"/>
                  </a:lnTo>
                  <a:lnTo>
                    <a:pt x="40298" y="29235"/>
                  </a:lnTo>
                  <a:lnTo>
                    <a:pt x="0" y="0"/>
                  </a:lnTo>
                </a:path>
              </a:pathLst>
            </a:custGeom>
            <a:ln w="1446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211875" y="5646667"/>
              <a:ext cx="262255" cy="777240"/>
            </a:xfrm>
            <a:custGeom>
              <a:avLst/>
              <a:gdLst/>
              <a:ahLst/>
              <a:cxnLst/>
              <a:rect l="l" t="t" r="r" b="b"/>
              <a:pathLst>
                <a:path w="262255" h="777239">
                  <a:moveTo>
                    <a:pt x="262166" y="0"/>
                  </a:moveTo>
                  <a:lnTo>
                    <a:pt x="223907" y="26516"/>
                  </a:lnTo>
                  <a:lnTo>
                    <a:pt x="188034" y="56023"/>
                  </a:lnTo>
                  <a:lnTo>
                    <a:pt x="154728" y="88340"/>
                  </a:lnTo>
                  <a:lnTo>
                    <a:pt x="124166" y="123288"/>
                  </a:lnTo>
                  <a:lnTo>
                    <a:pt x="96528" y="160689"/>
                  </a:lnTo>
                  <a:lnTo>
                    <a:pt x="71994" y="200363"/>
                  </a:lnTo>
                  <a:lnTo>
                    <a:pt x="50743" y="242130"/>
                  </a:lnTo>
                  <a:lnTo>
                    <a:pt x="32953" y="285812"/>
                  </a:lnTo>
                  <a:lnTo>
                    <a:pt x="18805" y="331228"/>
                  </a:lnTo>
                  <a:lnTo>
                    <a:pt x="8477" y="378201"/>
                  </a:lnTo>
                  <a:lnTo>
                    <a:pt x="2149" y="426550"/>
                  </a:lnTo>
                  <a:lnTo>
                    <a:pt x="0" y="476097"/>
                  </a:lnTo>
                  <a:lnTo>
                    <a:pt x="2622" y="530795"/>
                  </a:lnTo>
                  <a:lnTo>
                    <a:pt x="10327" y="584008"/>
                  </a:lnTo>
                  <a:lnTo>
                    <a:pt x="22874" y="635493"/>
                  </a:lnTo>
                  <a:lnTo>
                    <a:pt x="40019" y="685009"/>
                  </a:lnTo>
                  <a:lnTo>
                    <a:pt x="61520" y="732313"/>
                  </a:lnTo>
                  <a:lnTo>
                    <a:pt x="87134" y="777163"/>
                  </a:lnTo>
                </a:path>
              </a:pathLst>
            </a:custGeom>
            <a:ln w="1446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290" y="602703"/>
              <a:ext cx="4017750" cy="1607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50"/>
            <a:ext cx="12801600" cy="6858000"/>
            <a:chOff x="0" y="450850"/>
            <a:chExt cx="12801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50"/>
              <a:ext cx="8229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3136265" cy="914400"/>
          </a:xfrm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3400"/>
              </a:lnSpc>
              <a:spcBef>
                <a:spcPts val="380"/>
              </a:spcBef>
            </a:pPr>
            <a:r>
              <a:rPr dirty="0" spc="-114" i="1"/>
              <a:t>Looking</a:t>
            </a:r>
            <a:r>
              <a:rPr dirty="0" spc="-15" i="1"/>
              <a:t> </a:t>
            </a:r>
            <a:r>
              <a:rPr dirty="0" spc="-90" i="1"/>
              <a:t>For </a:t>
            </a:r>
            <a:r>
              <a:rPr dirty="0" spc="-85" i="1"/>
              <a:t> </a:t>
            </a:r>
            <a:r>
              <a:rPr dirty="0" spc="110"/>
              <a:t>S</a:t>
            </a:r>
            <a:r>
              <a:rPr dirty="0" spc="-165"/>
              <a:t>omething</a:t>
            </a:r>
            <a:r>
              <a:rPr dirty="0" spc="-10"/>
              <a:t> </a:t>
            </a:r>
            <a:r>
              <a:rPr dirty="0" spc="125"/>
              <a:t>D</a:t>
            </a:r>
            <a:r>
              <a:rPr dirty="0" spc="-114"/>
              <a:t>iffere</a:t>
            </a:r>
            <a:r>
              <a:rPr dirty="0" spc="-175"/>
              <a:t>n</a:t>
            </a:r>
            <a:r>
              <a:rPr dirty="0" spc="-90"/>
              <a:t>t</a:t>
            </a:r>
            <a:r>
              <a:rPr dirty="0" spc="-125"/>
              <a:t>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509062"/>
            <a:ext cx="3079750" cy="144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1200" spc="-15" b="0">
                <a:latin typeface="Brandon Text Regular"/>
                <a:cs typeface="Brandon Text Regular"/>
              </a:rPr>
              <a:t>Love </a:t>
            </a:r>
            <a:r>
              <a:rPr dirty="0" sz="1200" spc="-10" b="0">
                <a:latin typeface="Brandon Text Regular"/>
                <a:cs typeface="Brandon Text Regular"/>
              </a:rPr>
              <a:t>Corkcicle? Is </a:t>
            </a:r>
            <a:r>
              <a:rPr dirty="0" sz="1200" spc="-5" b="0">
                <a:latin typeface="Brandon Text Regular"/>
                <a:cs typeface="Brandon Text Regular"/>
              </a:rPr>
              <a:t>your client </a:t>
            </a:r>
            <a:r>
              <a:rPr dirty="0" sz="1200" b="0">
                <a:latin typeface="Brandon Text Regular"/>
                <a:cs typeface="Brandon Text Regular"/>
              </a:rPr>
              <a:t>looking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something a little </a:t>
            </a:r>
            <a:r>
              <a:rPr dirty="0" sz="1200" spc="-15" b="0">
                <a:latin typeface="Brandon Text Regular"/>
                <a:cs typeface="Brandon Text Regular"/>
              </a:rPr>
              <a:t>different? </a:t>
            </a:r>
            <a:r>
              <a:rPr dirty="0" sz="1200" spc="-25" b="0">
                <a:latin typeface="Brandon Text Regular"/>
                <a:cs typeface="Brandon Text Regular"/>
              </a:rPr>
              <a:t>We </a:t>
            </a:r>
            <a:r>
              <a:rPr dirty="0" sz="1200" spc="-10" b="0">
                <a:latin typeface="Brandon Text Regular"/>
                <a:cs typeface="Brandon Text Regular"/>
              </a:rPr>
              <a:t>have </a:t>
            </a:r>
            <a:r>
              <a:rPr dirty="0" sz="1200" spc="-5" b="0">
                <a:latin typeface="Brandon Text Regular"/>
                <a:cs typeface="Brandon Text Regular"/>
              </a:rPr>
              <a:t>access </a:t>
            </a:r>
            <a:r>
              <a:rPr dirty="0" sz="1200" b="0">
                <a:latin typeface="Brandon Text Regular"/>
                <a:cs typeface="Brandon Text Regular"/>
              </a:rPr>
              <a:t>to </a:t>
            </a:r>
            <a:r>
              <a:rPr dirty="0" sz="1200" spc="-28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 </a:t>
            </a:r>
            <a:r>
              <a:rPr dirty="0" sz="1200" spc="-5" b="0">
                <a:latin typeface="Brandon Text Regular"/>
                <a:cs typeface="Brandon Text Regular"/>
              </a:rPr>
              <a:t>variety </a:t>
            </a:r>
            <a:r>
              <a:rPr dirty="0" sz="1200" spc="-10" b="0">
                <a:latin typeface="Brandon Text Regular"/>
                <a:cs typeface="Brandon Text Regular"/>
              </a:rPr>
              <a:t>of </a:t>
            </a:r>
            <a:r>
              <a:rPr dirty="0" sz="1200" spc="-15" b="0">
                <a:latin typeface="Brandon Text Regular"/>
                <a:cs typeface="Brandon Text Regular"/>
              </a:rPr>
              <a:t>different </a:t>
            </a:r>
            <a:r>
              <a:rPr dirty="0" sz="1200" spc="-5" b="0">
                <a:latin typeface="Brandon Text Regular"/>
                <a:cs typeface="Brandon Text Regular"/>
              </a:rPr>
              <a:t>colours </a:t>
            </a:r>
            <a:r>
              <a:rPr dirty="0" sz="1200" b="0">
                <a:latin typeface="Brandon Text Regular"/>
                <a:cs typeface="Brandon Text Regular"/>
              </a:rPr>
              <a:t>and styles </a:t>
            </a:r>
            <a:r>
              <a:rPr dirty="0" sz="1200" spc="-10" b="0">
                <a:latin typeface="Brandon Text Regular"/>
                <a:cs typeface="Brandon Text Regular"/>
              </a:rPr>
              <a:t>above 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and </a:t>
            </a:r>
            <a:r>
              <a:rPr dirty="0" sz="1200" spc="-5" b="0">
                <a:latin typeface="Brandon Text Regular"/>
                <a:cs typeface="Brandon Text Regular"/>
              </a:rPr>
              <a:t>beyond </a:t>
            </a:r>
            <a:r>
              <a:rPr dirty="0" sz="1200" b="0">
                <a:latin typeface="Brandon Text Regular"/>
                <a:cs typeface="Brandon Text Regular"/>
              </a:rPr>
              <a:t>what </a:t>
            </a:r>
            <a:r>
              <a:rPr dirty="0" sz="1200" spc="-5" b="0">
                <a:latin typeface="Brandon Text Regular"/>
                <a:cs typeface="Brandon Text Regular"/>
              </a:rPr>
              <a:t>we </a:t>
            </a:r>
            <a:r>
              <a:rPr dirty="0" sz="1200" b="0">
                <a:latin typeface="Brandon Text Regular"/>
                <a:cs typeface="Brandon Text Regular"/>
              </a:rPr>
              <a:t>carry on our </a:t>
            </a:r>
            <a:r>
              <a:rPr dirty="0" sz="1200" spc="-5" b="0">
                <a:latin typeface="Brandon Text Regular"/>
                <a:cs typeface="Brandon Text Regular"/>
              </a:rPr>
              <a:t>website. </a:t>
            </a:r>
            <a:r>
              <a:rPr dirty="0" sz="1200" spc="-25" b="0">
                <a:latin typeface="Brandon Text Regular"/>
                <a:cs typeface="Brandon Text Regular"/>
              </a:rPr>
              <a:t>Talk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to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your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account </a:t>
            </a:r>
            <a:r>
              <a:rPr dirty="0" sz="1200" b="0">
                <a:latin typeface="Brandon Text Regular"/>
                <a:cs typeface="Brandon Text Regular"/>
              </a:rPr>
              <a:t>manager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or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sales</a:t>
            </a:r>
            <a:r>
              <a:rPr dirty="0" sz="1200" spc="-10" b="0">
                <a:latin typeface="Brandon Text Regular"/>
                <a:cs typeface="Brandon Text Regular"/>
              </a:rPr>
              <a:t> rep</a:t>
            </a:r>
            <a:r>
              <a:rPr dirty="0" sz="1200" spc="-2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to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get</a:t>
            </a:r>
            <a:endParaRPr sz="1200">
              <a:latin typeface="Brandon Text Regular"/>
              <a:cs typeface="Brandon Text Regular"/>
            </a:endParaRPr>
          </a:p>
          <a:p>
            <a:pPr marL="12700" marR="114300">
              <a:lnSpc>
                <a:spcPct val="111100"/>
              </a:lnSpc>
            </a:pPr>
            <a:r>
              <a:rPr dirty="0" sz="1200" b="0">
                <a:latin typeface="Brandon Text Regular"/>
                <a:cs typeface="Brandon Text Regular"/>
              </a:rPr>
              <a:t>a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custom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quote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on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your</a:t>
            </a:r>
            <a:r>
              <a:rPr dirty="0" sz="1200" spc="-4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customer’s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favourite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Corkcicle drinkware.</a:t>
            </a:r>
            <a:endParaRPr sz="1200">
              <a:latin typeface="Brandon Text Regular"/>
              <a:cs typeface="Brandon Text Reg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974376"/>
            <a:ext cx="4563324" cy="379802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272771" y="6939229"/>
            <a:ext cx="175895" cy="2374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200" spc="-80" b="1" i="1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650" y="120650"/>
            <a:ext cx="12573000" cy="7543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12573000" y="0"/>
                </a:moveTo>
                <a:lnTo>
                  <a:pt x="0" y="0"/>
                </a:lnTo>
                <a:lnTo>
                  <a:pt x="0" y="7543800"/>
                </a:lnTo>
                <a:lnTo>
                  <a:pt x="12573000" y="7543800"/>
                </a:lnTo>
                <a:lnTo>
                  <a:pt x="1257300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50"/>
            <a:ext cx="12801600" cy="6858000"/>
            <a:chOff x="0" y="450850"/>
            <a:chExt cx="12801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50"/>
              <a:ext cx="8229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3131820" cy="914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500"/>
              </a:lnSpc>
              <a:spcBef>
                <a:spcPts val="100"/>
              </a:spcBef>
            </a:pPr>
            <a:r>
              <a:rPr dirty="0" spc="-65" i="1"/>
              <a:t>Corkcicle</a:t>
            </a:r>
          </a:p>
          <a:p>
            <a:pPr marL="12700">
              <a:lnSpc>
                <a:spcPts val="3500"/>
              </a:lnSpc>
            </a:pPr>
            <a:r>
              <a:rPr dirty="0" spc="300" i="1"/>
              <a:t>C</a:t>
            </a:r>
            <a:r>
              <a:rPr dirty="0" spc="-95" i="1"/>
              <a:t>lassic</a:t>
            </a:r>
            <a:r>
              <a:rPr dirty="0" spc="-10" i="1"/>
              <a:t> </a:t>
            </a:r>
            <a:r>
              <a:rPr dirty="0" spc="-245" i="1"/>
              <a:t>16</a:t>
            </a:r>
            <a:r>
              <a:rPr dirty="0" spc="-10" i="1"/>
              <a:t> </a:t>
            </a:r>
            <a:r>
              <a:rPr dirty="0" spc="-225" i="1"/>
              <a:t>oz</a:t>
            </a:r>
            <a:r>
              <a:rPr dirty="0" spc="-10" i="1"/>
              <a:t> </a:t>
            </a:r>
            <a:r>
              <a:rPr dirty="0" spc="285" i="1"/>
              <a:t>C</a:t>
            </a:r>
            <a:r>
              <a:rPr dirty="0" spc="-145" i="1"/>
              <a:t>a</a:t>
            </a:r>
            <a:r>
              <a:rPr dirty="0" spc="-155" i="1"/>
              <a:t>n</a:t>
            </a:r>
            <a:r>
              <a:rPr dirty="0" spc="-180" i="1"/>
              <a:t>teen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339340"/>
            <a:ext cx="3147060" cy="1960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2175" algn="l"/>
                <a:tab pos="1306830" algn="l"/>
              </a:tabLst>
            </a:pPr>
            <a:r>
              <a:rPr dirty="0" sz="1500" spc="5" b="1" i="1">
                <a:latin typeface="Calibri"/>
                <a:cs typeface="Calibri"/>
              </a:rPr>
              <a:t>Debco	</a:t>
            </a:r>
            <a:r>
              <a:rPr dirty="0" sz="1500" spc="-45" b="1">
                <a:latin typeface="Brandon Text Bold"/>
                <a:cs typeface="Brandon Text Bold"/>
              </a:rPr>
              <a:t>|	</a:t>
            </a:r>
            <a:r>
              <a:rPr dirty="0" sz="1500" spc="40" b="1" i="1">
                <a:latin typeface="Calibri"/>
                <a:cs typeface="Calibri"/>
              </a:rPr>
              <a:t>CK2016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  <a:spcBef>
                <a:spcPts val="5"/>
              </a:spcBef>
            </a:pPr>
            <a:r>
              <a:rPr dirty="0" sz="1200" spc="-5" b="0">
                <a:latin typeface="Brandon Text Regular"/>
                <a:cs typeface="Brandon Text Regular"/>
              </a:rPr>
              <a:t>The </a:t>
            </a:r>
            <a:r>
              <a:rPr dirty="0" sz="1200" b="0">
                <a:latin typeface="Brandon Text Regular"/>
                <a:cs typeface="Brandon Text Regular"/>
              </a:rPr>
              <a:t>original, </a:t>
            </a:r>
            <a:r>
              <a:rPr dirty="0" sz="1200" spc="-5" b="0">
                <a:latin typeface="Brandon Text Regular"/>
                <a:cs typeface="Brandon Text Regular"/>
              </a:rPr>
              <a:t>colorfully cool Corkcicle Canteen. 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It</a:t>
            </a:r>
            <a:r>
              <a:rPr dirty="0" sz="1200" spc="2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keeps</a:t>
            </a:r>
            <a:r>
              <a:rPr dirty="0" sz="1200" spc="3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drinks</a:t>
            </a:r>
            <a:r>
              <a:rPr dirty="0" sz="1200" spc="3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ice</a:t>
            </a:r>
            <a:r>
              <a:rPr dirty="0" sz="1200" spc="3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cold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for</a:t>
            </a:r>
            <a:r>
              <a:rPr dirty="0" sz="1200" b="0">
                <a:latin typeface="Brandon Text Regular"/>
                <a:cs typeface="Brandon Text Regular"/>
              </a:rPr>
              <a:t> 25</a:t>
            </a:r>
            <a:r>
              <a:rPr dirty="0" sz="1200" spc="2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hours</a:t>
            </a:r>
            <a:r>
              <a:rPr dirty="0" sz="1200" spc="3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or </a:t>
            </a:r>
            <a:r>
              <a:rPr dirty="0" sz="1200" spc="-5" b="0">
                <a:latin typeface="Brandon Text Regular"/>
                <a:cs typeface="Brandon Text Regular"/>
              </a:rPr>
              <a:t>warm 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12. </a:t>
            </a:r>
            <a:r>
              <a:rPr dirty="0" sz="1200" spc="-5" b="0">
                <a:latin typeface="Brandon Text Regular"/>
                <a:cs typeface="Brandon Text Regular"/>
              </a:rPr>
              <a:t>Includes </a:t>
            </a:r>
            <a:r>
              <a:rPr dirty="0" sz="1200" b="0">
                <a:latin typeface="Brandon Text Regular"/>
                <a:cs typeface="Brandon Text Regular"/>
              </a:rPr>
              <a:t>sleek, </a:t>
            </a:r>
            <a:r>
              <a:rPr dirty="0" sz="1200" spc="-5" b="0">
                <a:latin typeface="Brandon Text Regular"/>
                <a:cs typeface="Brandon Text Regular"/>
              </a:rPr>
              <a:t>easy-to-grip flat </a:t>
            </a:r>
            <a:r>
              <a:rPr dirty="0" sz="1200" b="0">
                <a:latin typeface="Brandon Text Regular"/>
                <a:cs typeface="Brandon Text Regular"/>
              </a:rPr>
              <a:t>sides,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proprietary </a:t>
            </a:r>
            <a:r>
              <a:rPr dirty="0" sz="1200" b="0">
                <a:latin typeface="Brandon Text Regular"/>
                <a:cs typeface="Brandon Text Regular"/>
              </a:rPr>
              <a:t>triple insulation, wide mouth to </a:t>
            </a:r>
            <a:r>
              <a:rPr dirty="0" sz="1200" spc="-15" b="0">
                <a:latin typeface="Brandon Text Regular"/>
                <a:cs typeface="Brandon Text Regular"/>
              </a:rPr>
              <a:t>fit 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ice </a:t>
            </a:r>
            <a:r>
              <a:rPr dirty="0" sz="1200" b="0">
                <a:latin typeface="Brandon Text Regular"/>
                <a:cs typeface="Brandon Text Regular"/>
              </a:rPr>
              <a:t>cubes, </a:t>
            </a:r>
            <a:r>
              <a:rPr dirty="0" sz="1200" spc="-5" b="0">
                <a:latin typeface="Brandon Text Regular"/>
                <a:cs typeface="Brandon Text Regular"/>
              </a:rPr>
              <a:t>non-slip bottom </a:t>
            </a:r>
            <a:r>
              <a:rPr dirty="0" sz="1200" b="0">
                <a:latin typeface="Brandon Text Regular"/>
                <a:cs typeface="Brandon Text Regular"/>
              </a:rPr>
              <a:t>and a </a:t>
            </a:r>
            <a:r>
              <a:rPr dirty="0" sz="1200" spc="-5" b="0">
                <a:latin typeface="Brandon Text Regular"/>
                <a:cs typeface="Brandon Text Regular"/>
              </a:rPr>
              <a:t>screw-on </a:t>
            </a:r>
            <a:r>
              <a:rPr dirty="0" sz="1200" b="0">
                <a:latin typeface="Brandon Text Regular"/>
                <a:cs typeface="Brandon Text Regular"/>
              </a:rPr>
              <a:t>cap.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Made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from </a:t>
            </a:r>
            <a:r>
              <a:rPr dirty="0" sz="1200" b="0">
                <a:latin typeface="Brandon Text Regular"/>
                <a:cs typeface="Brandon Text Regular"/>
              </a:rPr>
              <a:t>18/8</a:t>
            </a:r>
            <a:r>
              <a:rPr dirty="0" sz="1200" spc="-5" b="0">
                <a:latin typeface="Brandon Text Regular"/>
                <a:cs typeface="Brandon Text Regular"/>
              </a:rPr>
              <a:t> premium-grade Stainless Steel.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FDA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Compliant.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Individually</a:t>
            </a:r>
            <a:r>
              <a:rPr dirty="0" sz="1200" spc="-2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retail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packaged.</a:t>
            </a:r>
            <a:endParaRPr sz="1200">
              <a:latin typeface="Brandon Text Regular"/>
              <a:cs typeface="Brandon Text Reg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5160042"/>
            <a:ext cx="2268220" cy="1583055"/>
            <a:chOff x="457200" y="5160042"/>
            <a:chExt cx="2268220" cy="15830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006" y="5172742"/>
              <a:ext cx="504355" cy="15699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2813" y="5160048"/>
              <a:ext cx="514061" cy="15754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5160042"/>
              <a:ext cx="497376" cy="15804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0620" y="5160048"/>
              <a:ext cx="504291" cy="1581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247371" y="6939229"/>
            <a:ext cx="168275" cy="2374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z="1200" spc="-45" b="1" i="1">
                <a:solidFill>
                  <a:srgbClr val="FFFFFF"/>
                </a:solidFill>
                <a:latin typeface="Arial"/>
                <a:cs typeface="Arial"/>
              </a:rPr>
              <a:t>2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4500" y="7026275"/>
            <a:ext cx="2576195" cy="2825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500" spc="-20" i="1">
                <a:latin typeface="Calibri"/>
                <a:cs typeface="Calibri"/>
              </a:rPr>
              <a:t>Min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Qty.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-45" i="1">
                <a:latin typeface="Calibri"/>
                <a:cs typeface="Calibri"/>
              </a:rPr>
              <a:t>10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75" i="1">
                <a:latin typeface="Calibri"/>
                <a:cs typeface="Calibri"/>
              </a:rPr>
              <a:t>-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25" i="1">
                <a:latin typeface="Calibri"/>
                <a:cs typeface="Calibri"/>
              </a:rPr>
              <a:t>Starting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20" i="1">
                <a:latin typeface="Calibri"/>
                <a:cs typeface="Calibri"/>
              </a:rPr>
              <a:t>at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$72.46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37"/>
            <a:ext cx="12801600" cy="6858634"/>
            <a:chOff x="0" y="450837"/>
            <a:chExt cx="12801600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37"/>
              <a:ext cx="8229600" cy="68580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3177540" cy="914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500"/>
              </a:lnSpc>
              <a:spcBef>
                <a:spcPts val="100"/>
              </a:spcBef>
            </a:pPr>
            <a:r>
              <a:rPr dirty="0" spc="-65" i="1"/>
              <a:t>Corkcicle</a:t>
            </a:r>
          </a:p>
          <a:p>
            <a:pPr marL="12700">
              <a:lnSpc>
                <a:spcPts val="3500"/>
              </a:lnSpc>
            </a:pPr>
            <a:r>
              <a:rPr dirty="0" spc="300" i="1"/>
              <a:t>C</a:t>
            </a:r>
            <a:r>
              <a:rPr dirty="0" spc="-95" i="1"/>
              <a:t>lassic</a:t>
            </a:r>
            <a:r>
              <a:rPr dirty="0" spc="-10" i="1"/>
              <a:t> </a:t>
            </a:r>
            <a:r>
              <a:rPr dirty="0" spc="-65" i="1"/>
              <a:t>25</a:t>
            </a:r>
            <a:r>
              <a:rPr dirty="0" spc="-10" i="1"/>
              <a:t> </a:t>
            </a:r>
            <a:r>
              <a:rPr dirty="0" spc="-225" i="1"/>
              <a:t>oz</a:t>
            </a:r>
            <a:r>
              <a:rPr dirty="0" spc="-10" i="1"/>
              <a:t> </a:t>
            </a:r>
            <a:r>
              <a:rPr dirty="0" spc="290" i="1"/>
              <a:t>C</a:t>
            </a:r>
            <a:r>
              <a:rPr dirty="0" spc="-145" i="1"/>
              <a:t>a</a:t>
            </a:r>
            <a:r>
              <a:rPr dirty="0" spc="-155" i="1"/>
              <a:t>n</a:t>
            </a:r>
            <a:r>
              <a:rPr dirty="0" spc="-180" i="1"/>
              <a:t>teen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339340"/>
            <a:ext cx="3426460" cy="2164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2175" algn="l"/>
                <a:tab pos="1306830" algn="l"/>
              </a:tabLst>
            </a:pPr>
            <a:r>
              <a:rPr dirty="0" sz="1500" spc="5" b="1" i="1">
                <a:latin typeface="Calibri"/>
                <a:cs typeface="Calibri"/>
              </a:rPr>
              <a:t>Debco	</a:t>
            </a:r>
            <a:r>
              <a:rPr dirty="0" sz="1500" spc="-45" b="1">
                <a:latin typeface="Brandon Text Bold"/>
                <a:cs typeface="Brandon Text Bold"/>
              </a:rPr>
              <a:t>|	</a:t>
            </a:r>
            <a:r>
              <a:rPr dirty="0" sz="1500" spc="75" b="1" i="1">
                <a:latin typeface="Calibri"/>
                <a:cs typeface="Calibri"/>
              </a:rPr>
              <a:t>CK2025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2700" marR="248285">
              <a:lnSpc>
                <a:spcPct val="111100"/>
              </a:lnSpc>
              <a:spcBef>
                <a:spcPts val="5"/>
              </a:spcBef>
            </a:pPr>
            <a:r>
              <a:rPr dirty="0" sz="1200" spc="-5" b="0">
                <a:latin typeface="Brandon Text Regular"/>
                <a:cs typeface="Brandon Text Regular"/>
              </a:rPr>
              <a:t>The </a:t>
            </a:r>
            <a:r>
              <a:rPr dirty="0" sz="1200" b="0">
                <a:latin typeface="Brandon Text Regular"/>
                <a:cs typeface="Brandon Text Regular"/>
              </a:rPr>
              <a:t>original, </a:t>
            </a:r>
            <a:r>
              <a:rPr dirty="0" sz="1200" spc="-5" b="0">
                <a:latin typeface="Brandon Text Regular"/>
                <a:cs typeface="Brandon Text Regular"/>
              </a:rPr>
              <a:t>colourfully cool Corkcicle Canteen.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It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keeps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drinks </a:t>
            </a:r>
            <a:r>
              <a:rPr dirty="0" sz="1200" spc="-5" b="0">
                <a:latin typeface="Brandon Text Regular"/>
                <a:cs typeface="Brandon Text Regular"/>
              </a:rPr>
              <a:t>ice cold</a:t>
            </a:r>
            <a:r>
              <a:rPr dirty="0" sz="1200" spc="-2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for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25 hours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or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warm</a:t>
            </a:r>
            <a:r>
              <a:rPr dirty="0" sz="1200" spc="-2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for</a:t>
            </a:r>
            <a:endParaRPr sz="1200">
              <a:latin typeface="Brandon Text Regular"/>
              <a:cs typeface="Brandon Text Regular"/>
            </a:endParaRPr>
          </a:p>
          <a:p>
            <a:pPr marL="12700" marR="5080">
              <a:lnSpc>
                <a:spcPct val="111100"/>
              </a:lnSpc>
            </a:pPr>
            <a:r>
              <a:rPr dirty="0" sz="1200" b="0">
                <a:latin typeface="Brandon Text Regular"/>
                <a:cs typeface="Brandon Text Regular"/>
              </a:rPr>
              <a:t>12. </a:t>
            </a:r>
            <a:r>
              <a:rPr dirty="0" sz="1200" spc="-5" b="0">
                <a:latin typeface="Brandon Text Regular"/>
                <a:cs typeface="Brandon Text Regular"/>
              </a:rPr>
              <a:t>Holds </a:t>
            </a:r>
            <a:r>
              <a:rPr dirty="0" sz="1200" b="0">
                <a:latin typeface="Brandon Text Regular"/>
                <a:cs typeface="Brandon Text Regular"/>
              </a:rPr>
              <a:t>an </a:t>
            </a:r>
            <a:r>
              <a:rPr dirty="0" sz="1200" spc="-5" b="0">
                <a:latin typeface="Brandon Text Regular"/>
                <a:cs typeface="Brandon Text Regular"/>
              </a:rPr>
              <a:t>entire bottle </a:t>
            </a:r>
            <a:r>
              <a:rPr dirty="0" sz="1200" spc="-10" b="0">
                <a:latin typeface="Brandon Text Regular"/>
                <a:cs typeface="Brandon Text Regular"/>
              </a:rPr>
              <a:t>of </a:t>
            </a:r>
            <a:r>
              <a:rPr dirty="0" sz="1200" b="0">
                <a:latin typeface="Brandon Text Regular"/>
                <a:cs typeface="Brandon Text Regular"/>
              </a:rPr>
              <a:t>wine and includes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proprietary </a:t>
            </a:r>
            <a:r>
              <a:rPr dirty="0" sz="1200" b="0">
                <a:latin typeface="Brandon Text Regular"/>
                <a:cs typeface="Brandon Text Regular"/>
              </a:rPr>
              <a:t>triple insulation, sleek, </a:t>
            </a:r>
            <a:r>
              <a:rPr dirty="0" sz="1200" spc="-5" b="0">
                <a:latin typeface="Brandon Text Regular"/>
                <a:cs typeface="Brandon Text Regular"/>
              </a:rPr>
              <a:t>easy-to-grip flat </a:t>
            </a:r>
            <a:r>
              <a:rPr dirty="0" sz="1200" b="0">
                <a:latin typeface="Brandon Text Regular"/>
                <a:cs typeface="Brandon Text Regular"/>
              </a:rPr>
              <a:t> sides, wide mouth to </a:t>
            </a:r>
            <a:r>
              <a:rPr dirty="0" sz="1200" spc="-15" b="0">
                <a:latin typeface="Brandon Text Regular"/>
                <a:cs typeface="Brandon Text Regular"/>
              </a:rPr>
              <a:t>fit </a:t>
            </a:r>
            <a:r>
              <a:rPr dirty="0" sz="1200" spc="-5" b="0">
                <a:latin typeface="Brandon Text Regular"/>
                <a:cs typeface="Brandon Text Regular"/>
              </a:rPr>
              <a:t>ice </a:t>
            </a:r>
            <a:r>
              <a:rPr dirty="0" sz="1200" b="0">
                <a:latin typeface="Brandon Text Regular"/>
                <a:cs typeface="Brandon Text Regular"/>
              </a:rPr>
              <a:t>cubes, </a:t>
            </a:r>
            <a:r>
              <a:rPr dirty="0" sz="1200" spc="-5" b="0">
                <a:latin typeface="Brandon Text Regular"/>
                <a:cs typeface="Brandon Text Regular"/>
              </a:rPr>
              <a:t>non-slip bottom </a:t>
            </a:r>
            <a:r>
              <a:rPr dirty="0" sz="1200" b="0">
                <a:latin typeface="Brandon Text Regular"/>
                <a:cs typeface="Brandon Text Regular"/>
              </a:rPr>
              <a:t> and a </a:t>
            </a:r>
            <a:r>
              <a:rPr dirty="0" sz="1200" spc="-5" b="0">
                <a:latin typeface="Brandon Text Regular"/>
                <a:cs typeface="Brandon Text Regular"/>
              </a:rPr>
              <a:t>screw-on </a:t>
            </a:r>
            <a:r>
              <a:rPr dirty="0" sz="1200" b="0">
                <a:latin typeface="Brandon Text Regular"/>
                <a:cs typeface="Brandon Text Regular"/>
              </a:rPr>
              <a:t>cap. Made </a:t>
            </a:r>
            <a:r>
              <a:rPr dirty="0" sz="1200" spc="-5" b="0">
                <a:latin typeface="Brandon Text Regular"/>
                <a:cs typeface="Brandon Text Regular"/>
              </a:rPr>
              <a:t>from </a:t>
            </a:r>
            <a:r>
              <a:rPr dirty="0" sz="1200" b="0">
                <a:latin typeface="Brandon Text Regular"/>
                <a:cs typeface="Brandon Text Regular"/>
              </a:rPr>
              <a:t>18/8 </a:t>
            </a:r>
            <a:r>
              <a:rPr dirty="0" sz="1200" spc="-5" b="0">
                <a:latin typeface="Brandon Text Regular"/>
                <a:cs typeface="Brandon Text Regular"/>
              </a:rPr>
              <a:t>premium- 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grade Stainless Steel. </a:t>
            </a:r>
            <a:r>
              <a:rPr dirty="0" sz="1200" spc="-35" b="0">
                <a:latin typeface="Brandon Text Regular"/>
                <a:cs typeface="Brandon Text Regular"/>
              </a:rPr>
              <a:t>Top </a:t>
            </a:r>
            <a:r>
              <a:rPr dirty="0" sz="1200" spc="-5" b="0">
                <a:latin typeface="Brandon Text Regular"/>
                <a:cs typeface="Brandon Text Regular"/>
              </a:rPr>
              <a:t>rack dishwasher safe. FDA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Compliant.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Individually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retail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packaged.</a:t>
            </a:r>
            <a:endParaRPr sz="1200">
              <a:latin typeface="Brandon Text Regular"/>
              <a:cs typeface="Brandon Text Reg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8744" y="4928325"/>
            <a:ext cx="1231900" cy="1814830"/>
            <a:chOff x="468744" y="4928325"/>
            <a:chExt cx="1231900" cy="18148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910" y="4928336"/>
              <a:ext cx="567416" cy="18143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744" y="4928325"/>
              <a:ext cx="541629" cy="181203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247371" y="6939229"/>
            <a:ext cx="168275" cy="2374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z="1200" spc="-45" b="1" i="1">
                <a:solidFill>
                  <a:srgbClr val="FFFFFF"/>
                </a:solidFill>
                <a:latin typeface="Arial"/>
                <a:cs typeface="Arial"/>
              </a:rPr>
              <a:t>2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7026275"/>
            <a:ext cx="2576195" cy="2825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500" spc="-20" i="1">
                <a:latin typeface="Calibri"/>
                <a:cs typeface="Calibri"/>
              </a:rPr>
              <a:t>Min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Qty.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-45" i="1">
                <a:latin typeface="Calibri"/>
                <a:cs typeface="Calibri"/>
              </a:rPr>
              <a:t>10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75" i="1">
                <a:latin typeface="Calibri"/>
                <a:cs typeface="Calibri"/>
              </a:rPr>
              <a:t>-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25" i="1">
                <a:latin typeface="Calibri"/>
                <a:cs typeface="Calibri"/>
              </a:rPr>
              <a:t>Starting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20" i="1">
                <a:latin typeface="Calibri"/>
                <a:cs typeface="Calibri"/>
              </a:rPr>
              <a:t>at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$72.46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50"/>
            <a:ext cx="12801600" cy="6858000"/>
            <a:chOff x="0" y="450850"/>
            <a:chExt cx="12801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50"/>
              <a:ext cx="8229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3164205" cy="914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500"/>
              </a:lnSpc>
              <a:spcBef>
                <a:spcPts val="100"/>
              </a:spcBef>
            </a:pPr>
            <a:r>
              <a:rPr dirty="0" spc="-65" i="1"/>
              <a:t>Corkcicle</a:t>
            </a:r>
          </a:p>
          <a:p>
            <a:pPr marL="12700">
              <a:lnSpc>
                <a:spcPts val="3500"/>
              </a:lnSpc>
            </a:pPr>
            <a:r>
              <a:rPr dirty="0" spc="300" i="1"/>
              <a:t>C</a:t>
            </a:r>
            <a:r>
              <a:rPr dirty="0" spc="-95" i="1"/>
              <a:t>lassic</a:t>
            </a:r>
            <a:r>
              <a:rPr dirty="0" spc="-10" i="1"/>
              <a:t> </a:t>
            </a:r>
            <a:r>
              <a:rPr dirty="0" spc="-245" i="1"/>
              <a:t>16</a:t>
            </a:r>
            <a:r>
              <a:rPr dirty="0" spc="-10" i="1"/>
              <a:t> </a:t>
            </a:r>
            <a:r>
              <a:rPr dirty="0" spc="-185" i="1"/>
              <a:t>oz.</a:t>
            </a:r>
            <a:r>
              <a:rPr dirty="0" spc="-10" i="1"/>
              <a:t> </a:t>
            </a:r>
            <a:r>
              <a:rPr dirty="0" spc="-229" i="1"/>
              <a:t>T</a:t>
            </a:r>
            <a:r>
              <a:rPr dirty="0" spc="-165" i="1"/>
              <a:t>umbler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339340"/>
            <a:ext cx="3017520" cy="297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2175" algn="l"/>
                <a:tab pos="1306830" algn="l"/>
              </a:tabLst>
            </a:pPr>
            <a:r>
              <a:rPr dirty="0" sz="1500" spc="5" b="1" i="1">
                <a:latin typeface="Calibri"/>
                <a:cs typeface="Calibri"/>
              </a:rPr>
              <a:t>Debco	</a:t>
            </a:r>
            <a:r>
              <a:rPr dirty="0" sz="1500" spc="-45" b="1">
                <a:latin typeface="Brandon Text Bold"/>
                <a:cs typeface="Brandon Text Bold"/>
              </a:rPr>
              <a:t>|	</a:t>
            </a:r>
            <a:r>
              <a:rPr dirty="0" sz="1500" spc="-15" b="1" i="1">
                <a:latin typeface="Calibri"/>
                <a:cs typeface="Calibri"/>
              </a:rPr>
              <a:t>CK2116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2700" marR="101600">
              <a:lnSpc>
                <a:spcPct val="111100"/>
              </a:lnSpc>
              <a:spcBef>
                <a:spcPts val="5"/>
              </a:spcBef>
            </a:pPr>
            <a:r>
              <a:rPr dirty="0" sz="1200" spc="-10" b="0">
                <a:latin typeface="Brandon Text Regular"/>
                <a:cs typeface="Brandon Text Regular"/>
              </a:rPr>
              <a:t>Make </a:t>
            </a:r>
            <a:r>
              <a:rPr dirty="0" sz="1200" spc="-5" b="0">
                <a:latin typeface="Brandon Text Regular"/>
                <a:cs typeface="Brandon Text Regular"/>
              </a:rPr>
              <a:t>every day refreshing </a:t>
            </a:r>
            <a:r>
              <a:rPr dirty="0" sz="1200" b="0">
                <a:latin typeface="Brandon Text Regular"/>
                <a:cs typeface="Brandon Text Regular"/>
              </a:rPr>
              <a:t>with our Classic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25" b="0">
                <a:latin typeface="Brandon Text Regular"/>
                <a:cs typeface="Brandon Text Regular"/>
              </a:rPr>
              <a:t>Tumbler,</a:t>
            </a:r>
            <a:r>
              <a:rPr dirty="0" sz="1200" spc="-5" b="0">
                <a:latin typeface="Brandon Text Regular"/>
                <a:cs typeface="Brandon Text Regular"/>
              </a:rPr>
              <a:t> aka</a:t>
            </a:r>
            <a:r>
              <a:rPr dirty="0" sz="1200" spc="-2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the</a:t>
            </a:r>
            <a:r>
              <a:rPr dirty="0" sz="1200" spc="-5" b="0">
                <a:latin typeface="Brandon Text Regular"/>
                <a:cs typeface="Brandon Text Regular"/>
              </a:rPr>
              <a:t> coolest</a:t>
            </a:r>
            <a:r>
              <a:rPr dirty="0" sz="1200" b="0">
                <a:latin typeface="Brandon Text Regular"/>
                <a:cs typeface="Brandon Text Regular"/>
              </a:rPr>
              <a:t> cup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spc="-20" b="0">
                <a:latin typeface="Brandon Text Regular"/>
                <a:cs typeface="Brandon Text Regular"/>
              </a:rPr>
              <a:t>ever.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Crafted 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from </a:t>
            </a:r>
            <a:r>
              <a:rPr dirty="0" sz="1200" b="0">
                <a:latin typeface="Brandon Text Regular"/>
                <a:cs typeface="Brandon Text Regular"/>
              </a:rPr>
              <a:t>stainless steel with </a:t>
            </a:r>
            <a:r>
              <a:rPr dirty="0" sz="1200" spc="-5" b="0">
                <a:latin typeface="Brandon Text Regular"/>
                <a:cs typeface="Brandon Text Regular"/>
              </a:rPr>
              <a:t>proprietary </a:t>
            </a:r>
            <a:r>
              <a:rPr dirty="0" sz="1200" b="0">
                <a:latin typeface="Brandon Text Regular"/>
                <a:cs typeface="Brandon Text Regular"/>
              </a:rPr>
              <a:t>triple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insulation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and</a:t>
            </a:r>
            <a:r>
              <a:rPr dirty="0" sz="1200" spc="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sleek,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easy-to-grip</a:t>
            </a:r>
            <a:r>
              <a:rPr dirty="0" sz="1200" spc="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flat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sides,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it </a:t>
            </a:r>
            <a:r>
              <a:rPr dirty="0" sz="1200" spc="-10" b="0">
                <a:latin typeface="Brandon Text Regular"/>
                <a:cs typeface="Brandon Text Regular"/>
              </a:rPr>
              <a:t>keeps </a:t>
            </a:r>
            <a:r>
              <a:rPr dirty="0" sz="1200" spc="-5" b="0">
                <a:latin typeface="Brandon Text Regular"/>
                <a:cs typeface="Brandon Text Regular"/>
              </a:rPr>
              <a:t>contents cold </a:t>
            </a:r>
            <a:r>
              <a:rPr dirty="0" sz="1200" b="0">
                <a:latin typeface="Brandon Text Regular"/>
                <a:cs typeface="Brandon Text Regular"/>
              </a:rPr>
              <a:t>and </a:t>
            </a:r>
            <a:r>
              <a:rPr dirty="0" sz="1200" spc="-5" b="0">
                <a:latin typeface="Brandon Text Regular"/>
                <a:cs typeface="Brandon Text Regular"/>
              </a:rPr>
              <a:t>refreshing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9+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hours and </a:t>
            </a:r>
            <a:r>
              <a:rPr dirty="0" sz="1200" spc="-5" b="0">
                <a:latin typeface="Brandon Text Regular"/>
                <a:cs typeface="Brandon Text Regular"/>
              </a:rPr>
              <a:t>hot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3. </a:t>
            </a:r>
            <a:r>
              <a:rPr dirty="0" sz="1200" spc="-10" b="0">
                <a:latin typeface="Brandon Text Regular"/>
                <a:cs typeface="Brandon Text Regular"/>
              </a:rPr>
              <a:t>Stays </a:t>
            </a:r>
            <a:r>
              <a:rPr dirty="0" sz="1200" spc="-5" b="0">
                <a:latin typeface="Brandon Text Regular"/>
                <a:cs typeface="Brandon Text Regular"/>
              </a:rPr>
              <a:t>cold </a:t>
            </a:r>
            <a:r>
              <a:rPr dirty="0" sz="1200" spc="-10" b="0">
                <a:latin typeface="Brandon Text Regular"/>
                <a:cs typeface="Brandon Text Regular"/>
              </a:rPr>
              <a:t>even </a:t>
            </a:r>
            <a:r>
              <a:rPr dirty="0" sz="1200" b="0">
                <a:latin typeface="Brandon Text Regular"/>
                <a:cs typeface="Brandon Text Regular"/>
              </a:rPr>
              <a:t>longer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with drinks </a:t>
            </a:r>
            <a:r>
              <a:rPr dirty="0" sz="1200" spc="-5" b="0">
                <a:latin typeface="Brandon Text Regular"/>
                <a:cs typeface="Brandon Text Regular"/>
              </a:rPr>
              <a:t>containing ice. </a:t>
            </a:r>
            <a:r>
              <a:rPr dirty="0" sz="1200" b="0">
                <a:latin typeface="Brandon Text Regular"/>
                <a:cs typeface="Brandon Text Regular"/>
              </a:rPr>
              <a:t>Plus, it </a:t>
            </a:r>
            <a:r>
              <a:rPr dirty="0" sz="1200" spc="-5" b="0">
                <a:latin typeface="Brandon Text Regular"/>
                <a:cs typeface="Brandon Text Regular"/>
              </a:rPr>
              <a:t>comes </a:t>
            </a:r>
            <a:r>
              <a:rPr dirty="0" sz="1200" b="0">
                <a:latin typeface="Brandon Text Regular"/>
                <a:cs typeface="Brandon Text Regular"/>
              </a:rPr>
              <a:t> with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sliding,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shatterproof,</a:t>
            </a:r>
            <a:r>
              <a:rPr dirty="0" sz="1200" spc="-5" b="0">
                <a:latin typeface="Brandon Text Regular"/>
                <a:cs typeface="Brandon Text Regular"/>
              </a:rPr>
              <a:t> see-through </a:t>
            </a:r>
            <a:r>
              <a:rPr dirty="0" sz="1200" b="0">
                <a:latin typeface="Brandon Text Regular"/>
                <a:cs typeface="Brandon Text Regular"/>
              </a:rPr>
              <a:t>Lid.</a:t>
            </a:r>
            <a:endParaRPr sz="1200">
              <a:latin typeface="Brandon Text Regular"/>
              <a:cs typeface="Brandon Text Regular"/>
            </a:endParaRPr>
          </a:p>
          <a:p>
            <a:pPr marL="12700" marR="5080">
              <a:lnSpc>
                <a:spcPct val="111100"/>
              </a:lnSpc>
            </a:pPr>
            <a:r>
              <a:rPr dirty="0" sz="1200" spc="-5" b="0">
                <a:latin typeface="Brandon Text Regular"/>
                <a:cs typeface="Brandon Text Regular"/>
              </a:rPr>
              <a:t>Includes slip-proof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Silicone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bottom.</a:t>
            </a:r>
            <a:r>
              <a:rPr dirty="0" sz="1200" b="0">
                <a:latin typeface="Brandon Text Regular"/>
                <a:cs typeface="Brandon Text Regular"/>
              </a:rPr>
              <a:t> Made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from </a:t>
            </a:r>
            <a:r>
              <a:rPr dirty="0" sz="1200" b="0">
                <a:latin typeface="Brandon Text Regular"/>
                <a:cs typeface="Brandon Text Regular"/>
              </a:rPr>
              <a:t>18/8 </a:t>
            </a:r>
            <a:r>
              <a:rPr dirty="0" sz="1200" spc="-5" b="0">
                <a:latin typeface="Brandon Text Regular"/>
                <a:cs typeface="Brandon Text Regular"/>
              </a:rPr>
              <a:t>premium-grade Stainless Steel. </a:t>
            </a:r>
            <a:r>
              <a:rPr dirty="0" sz="1200" b="0">
                <a:latin typeface="Brandon Text Regular"/>
                <a:cs typeface="Brandon Text Regular"/>
              </a:rPr>
              <a:t>Lid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is</a:t>
            </a:r>
            <a:r>
              <a:rPr dirty="0" sz="1200" spc="-50" b="0">
                <a:latin typeface="Brandon Text Regular"/>
                <a:cs typeface="Brandon Text Regular"/>
              </a:rPr>
              <a:t> </a:t>
            </a:r>
            <a:r>
              <a:rPr dirty="0" sz="1200" spc="-20" b="0">
                <a:latin typeface="Brandon Text Regular"/>
                <a:cs typeface="Brandon Text Regular"/>
              </a:rPr>
              <a:t>Tritan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Plastic.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20" b="0">
                <a:latin typeface="Brandon Text Regular"/>
                <a:cs typeface="Brandon Text Regular"/>
              </a:rPr>
              <a:t>BPA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free </a:t>
            </a:r>
            <a:r>
              <a:rPr dirty="0" sz="1200" b="0">
                <a:latin typeface="Brandon Text Regular"/>
                <a:cs typeface="Brandon Text Regular"/>
              </a:rPr>
              <a:t>and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FDA Compliant.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Individually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retail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packaged.</a:t>
            </a:r>
            <a:endParaRPr sz="1200">
              <a:latin typeface="Brandon Text Regular"/>
              <a:cs typeface="Brandon Text Reg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199" y="5627587"/>
            <a:ext cx="2323465" cy="1115695"/>
            <a:chOff x="457199" y="5627587"/>
            <a:chExt cx="2323465" cy="11156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492" y="5627587"/>
              <a:ext cx="526477" cy="11139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3785" y="5628330"/>
              <a:ext cx="552403" cy="11120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199" y="5628330"/>
              <a:ext cx="532281" cy="11143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3516" y="5627587"/>
              <a:ext cx="556963" cy="111275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247371" y="6939229"/>
            <a:ext cx="180340" cy="2374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z="1200" spc="45" b="1" i="1">
                <a:solidFill>
                  <a:srgbClr val="FFFFFF"/>
                </a:solidFill>
                <a:latin typeface="Arial"/>
                <a:cs typeface="Arial"/>
              </a:rPr>
              <a:t>4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4500" y="7026275"/>
            <a:ext cx="2589530" cy="2825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500" spc="-20" i="1">
                <a:latin typeface="Calibri"/>
                <a:cs typeface="Calibri"/>
              </a:rPr>
              <a:t>Min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Qty.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-45" i="1">
                <a:latin typeface="Calibri"/>
                <a:cs typeface="Calibri"/>
              </a:rPr>
              <a:t>10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75" i="1">
                <a:latin typeface="Calibri"/>
                <a:cs typeface="Calibri"/>
              </a:rPr>
              <a:t>-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25" i="1">
                <a:latin typeface="Calibri"/>
                <a:cs typeface="Calibri"/>
              </a:rPr>
              <a:t>Starting</a:t>
            </a:r>
            <a:r>
              <a:rPr dirty="0" sz="1500" spc="20" i="1">
                <a:latin typeface="Calibri"/>
                <a:cs typeface="Calibri"/>
              </a:rPr>
              <a:t> at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60" i="1">
                <a:latin typeface="Calibri"/>
                <a:cs typeface="Calibri"/>
              </a:rPr>
              <a:t>$70.86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50"/>
            <a:ext cx="12801600" cy="6858000"/>
            <a:chOff x="0" y="450850"/>
            <a:chExt cx="12801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50"/>
              <a:ext cx="8229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3231515" cy="914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500"/>
              </a:lnSpc>
              <a:spcBef>
                <a:spcPts val="100"/>
              </a:spcBef>
            </a:pPr>
            <a:r>
              <a:rPr dirty="0" spc="-65" i="1"/>
              <a:t>Corkcicle</a:t>
            </a:r>
          </a:p>
          <a:p>
            <a:pPr marL="12700">
              <a:lnSpc>
                <a:spcPts val="3500"/>
              </a:lnSpc>
            </a:pPr>
            <a:r>
              <a:rPr dirty="0" spc="300" i="1"/>
              <a:t>C</a:t>
            </a:r>
            <a:r>
              <a:rPr dirty="0" spc="-95" i="1"/>
              <a:t>lassic</a:t>
            </a:r>
            <a:r>
              <a:rPr dirty="0" spc="-10" i="1"/>
              <a:t> </a:t>
            </a:r>
            <a:r>
              <a:rPr dirty="0" spc="20" i="1"/>
              <a:t>24</a:t>
            </a:r>
            <a:r>
              <a:rPr dirty="0" spc="-10" i="1"/>
              <a:t> </a:t>
            </a:r>
            <a:r>
              <a:rPr dirty="0" spc="-185" i="1"/>
              <a:t>oz.</a:t>
            </a:r>
            <a:r>
              <a:rPr dirty="0" spc="-10" i="1"/>
              <a:t> </a:t>
            </a:r>
            <a:r>
              <a:rPr dirty="0" spc="-229" i="1"/>
              <a:t>T</a:t>
            </a:r>
            <a:r>
              <a:rPr dirty="0" spc="-165" i="1"/>
              <a:t>umbler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339340"/>
            <a:ext cx="3407410" cy="2773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2175" algn="l"/>
                <a:tab pos="1306830" algn="l"/>
              </a:tabLst>
            </a:pPr>
            <a:r>
              <a:rPr dirty="0" sz="1500" spc="5" b="1" i="1">
                <a:latin typeface="Calibri"/>
                <a:cs typeface="Calibri"/>
              </a:rPr>
              <a:t>Debco	</a:t>
            </a:r>
            <a:r>
              <a:rPr dirty="0" sz="1500" spc="-45" b="1">
                <a:latin typeface="Brandon Text Bold"/>
                <a:cs typeface="Brandon Text Bold"/>
              </a:rPr>
              <a:t>|	</a:t>
            </a:r>
            <a:r>
              <a:rPr dirty="0" sz="1500" spc="30" b="1" i="1">
                <a:latin typeface="Calibri"/>
                <a:cs typeface="Calibri"/>
              </a:rPr>
              <a:t>CK2124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  <a:spcBef>
                <a:spcPts val="5"/>
              </a:spcBef>
            </a:pPr>
            <a:r>
              <a:rPr dirty="0" sz="1200" spc="-10" b="0">
                <a:latin typeface="Brandon Text Regular"/>
                <a:cs typeface="Brandon Text Regular"/>
              </a:rPr>
              <a:t>Make </a:t>
            </a:r>
            <a:r>
              <a:rPr dirty="0" sz="1200" spc="-5" b="0">
                <a:latin typeface="Brandon Text Regular"/>
                <a:cs typeface="Brandon Text Regular"/>
              </a:rPr>
              <a:t>every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day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refreshing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with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our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Classic</a:t>
            </a:r>
            <a:r>
              <a:rPr dirty="0" sz="1200" spc="-45" b="0">
                <a:latin typeface="Brandon Text Regular"/>
                <a:cs typeface="Brandon Text Regular"/>
              </a:rPr>
              <a:t> </a:t>
            </a:r>
            <a:r>
              <a:rPr dirty="0" sz="1200" spc="-25" b="0">
                <a:latin typeface="Brandon Text Regular"/>
                <a:cs typeface="Brandon Text Regular"/>
              </a:rPr>
              <a:t>Tumbler,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aka </a:t>
            </a:r>
            <a:r>
              <a:rPr dirty="0" sz="1200" b="0">
                <a:latin typeface="Brandon Text Regular"/>
                <a:cs typeface="Brandon Text Regular"/>
              </a:rPr>
              <a:t>the </a:t>
            </a:r>
            <a:r>
              <a:rPr dirty="0" sz="1200" spc="-5" b="0">
                <a:latin typeface="Brandon Text Regular"/>
                <a:cs typeface="Brandon Text Regular"/>
              </a:rPr>
              <a:t>coolest </a:t>
            </a:r>
            <a:r>
              <a:rPr dirty="0" sz="1200" b="0">
                <a:latin typeface="Brandon Text Regular"/>
                <a:cs typeface="Brandon Text Regular"/>
              </a:rPr>
              <a:t>cup </a:t>
            </a:r>
            <a:r>
              <a:rPr dirty="0" sz="1200" spc="-20" b="0">
                <a:latin typeface="Brandon Text Regular"/>
                <a:cs typeface="Brandon Text Regular"/>
              </a:rPr>
              <a:t>ever. </a:t>
            </a:r>
            <a:r>
              <a:rPr dirty="0" sz="1200" spc="-5" b="0">
                <a:latin typeface="Brandon Text Regular"/>
                <a:cs typeface="Brandon Text Regular"/>
              </a:rPr>
              <a:t>Crafted from </a:t>
            </a:r>
            <a:r>
              <a:rPr dirty="0" sz="1200" b="0">
                <a:latin typeface="Brandon Text Regular"/>
                <a:cs typeface="Brandon Text Regular"/>
              </a:rPr>
              <a:t>stainless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steel with </a:t>
            </a:r>
            <a:r>
              <a:rPr dirty="0" sz="1200" spc="-5" b="0">
                <a:latin typeface="Brandon Text Regular"/>
                <a:cs typeface="Brandon Text Regular"/>
              </a:rPr>
              <a:t>proprietary </a:t>
            </a:r>
            <a:r>
              <a:rPr dirty="0" sz="1200" b="0">
                <a:latin typeface="Brandon Text Regular"/>
                <a:cs typeface="Brandon Text Regular"/>
              </a:rPr>
              <a:t>triple insulation and sleek,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easy-to-grip flat </a:t>
            </a:r>
            <a:r>
              <a:rPr dirty="0" sz="1200" b="0">
                <a:latin typeface="Brandon Text Regular"/>
                <a:cs typeface="Brandon Text Regular"/>
              </a:rPr>
              <a:t>sides,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it </a:t>
            </a:r>
            <a:r>
              <a:rPr dirty="0" sz="1200" spc="-10" b="0">
                <a:latin typeface="Brandon Text Regular"/>
                <a:cs typeface="Brandon Text Regular"/>
              </a:rPr>
              <a:t>keeps</a:t>
            </a:r>
            <a:r>
              <a:rPr dirty="0" sz="1200" spc="-5" b="0">
                <a:latin typeface="Brandon Text Regular"/>
                <a:cs typeface="Brandon Text Regular"/>
              </a:rPr>
              <a:t> contents cold </a:t>
            </a:r>
            <a:r>
              <a:rPr dirty="0" sz="1200" b="0">
                <a:latin typeface="Brandon Text Regular"/>
                <a:cs typeface="Brandon Text Regular"/>
              </a:rPr>
              <a:t>and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refreshing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9+ hours and </a:t>
            </a:r>
            <a:r>
              <a:rPr dirty="0" sz="1200" spc="-5" b="0">
                <a:latin typeface="Brandon Text Regular"/>
                <a:cs typeface="Brandon Text Regular"/>
              </a:rPr>
              <a:t>hot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3. </a:t>
            </a:r>
            <a:r>
              <a:rPr dirty="0" sz="1200" spc="-10" b="0">
                <a:latin typeface="Brandon Text Regular"/>
                <a:cs typeface="Brandon Text Regular"/>
              </a:rPr>
              <a:t>Stays </a:t>
            </a:r>
            <a:r>
              <a:rPr dirty="0" sz="1200" spc="-5" b="0">
                <a:latin typeface="Brandon Text Regular"/>
                <a:cs typeface="Brandon Text Regular"/>
              </a:rPr>
              <a:t>cold 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even </a:t>
            </a:r>
            <a:r>
              <a:rPr dirty="0" sz="1200" b="0">
                <a:latin typeface="Brandon Text Regular"/>
                <a:cs typeface="Brandon Text Regular"/>
              </a:rPr>
              <a:t>longer with drinks </a:t>
            </a:r>
            <a:r>
              <a:rPr dirty="0" sz="1200" spc="-5" b="0">
                <a:latin typeface="Brandon Text Regular"/>
                <a:cs typeface="Brandon Text Regular"/>
              </a:rPr>
              <a:t>containing ice. </a:t>
            </a:r>
            <a:r>
              <a:rPr dirty="0" sz="1200" b="0">
                <a:latin typeface="Brandon Text Regular"/>
                <a:cs typeface="Brandon Text Regular"/>
              </a:rPr>
              <a:t>Plus, it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comes </a:t>
            </a:r>
            <a:r>
              <a:rPr dirty="0" sz="1200" b="0">
                <a:latin typeface="Brandon Text Regular"/>
                <a:cs typeface="Brandon Text Regular"/>
              </a:rPr>
              <a:t>with a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sliding, </a:t>
            </a:r>
            <a:r>
              <a:rPr dirty="0" sz="1200" spc="-10" b="0">
                <a:latin typeface="Brandon Text Regular"/>
                <a:cs typeface="Brandon Text Regular"/>
              </a:rPr>
              <a:t>shatterproof,</a:t>
            </a:r>
            <a:r>
              <a:rPr dirty="0" sz="1200" spc="-5" b="0">
                <a:latin typeface="Brandon Text Regular"/>
                <a:cs typeface="Brandon Text Regular"/>
              </a:rPr>
              <a:t> see-through</a:t>
            </a:r>
            <a:r>
              <a:rPr dirty="0" sz="1200" b="0">
                <a:latin typeface="Brandon Text Regular"/>
                <a:cs typeface="Brandon Text Regular"/>
              </a:rPr>
              <a:t> Lid.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Includes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slip-proof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Silicone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bottom</a:t>
            </a:r>
            <a:r>
              <a:rPr dirty="0" sz="1200" b="0">
                <a:latin typeface="Brandon Text Regular"/>
                <a:cs typeface="Brandon Text Regular"/>
              </a:rPr>
              <a:t> and </a:t>
            </a:r>
            <a:r>
              <a:rPr dirty="0" sz="1200" spc="-5" b="0">
                <a:latin typeface="Brandon Text Regular"/>
                <a:cs typeface="Brandon Text Regular"/>
              </a:rPr>
              <a:t>easy-grip.</a:t>
            </a:r>
            <a:endParaRPr sz="1200">
              <a:latin typeface="Brandon Text Regular"/>
              <a:cs typeface="Brandon Text Regular"/>
            </a:endParaRPr>
          </a:p>
          <a:p>
            <a:pPr algn="just" marL="12700" marR="34925">
              <a:lnSpc>
                <a:spcPct val="111100"/>
              </a:lnSpc>
            </a:pPr>
            <a:r>
              <a:rPr dirty="0" sz="1200" b="0">
                <a:latin typeface="Brandon Text Regular"/>
                <a:cs typeface="Brandon Text Regular"/>
              </a:rPr>
              <a:t>Made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from </a:t>
            </a:r>
            <a:r>
              <a:rPr dirty="0" sz="1200" b="0">
                <a:latin typeface="Brandon Text Regular"/>
                <a:cs typeface="Brandon Text Regular"/>
              </a:rPr>
              <a:t>18/8</a:t>
            </a:r>
            <a:r>
              <a:rPr dirty="0" sz="1200" spc="-5" b="0">
                <a:latin typeface="Brandon Text Regular"/>
                <a:cs typeface="Brandon Text Regular"/>
              </a:rPr>
              <a:t> premium-grade Stainless Steel. </a:t>
            </a:r>
            <a:r>
              <a:rPr dirty="0" sz="1200" b="0">
                <a:latin typeface="Brandon Text Regular"/>
                <a:cs typeface="Brandon Text Regular"/>
              </a:rPr>
              <a:t>Lid </a:t>
            </a:r>
            <a:r>
              <a:rPr dirty="0" sz="1200" spc="-28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is </a:t>
            </a:r>
            <a:r>
              <a:rPr dirty="0" sz="1200" spc="-20" b="0">
                <a:latin typeface="Brandon Text Regular"/>
                <a:cs typeface="Brandon Text Regular"/>
              </a:rPr>
              <a:t>Tritan </a:t>
            </a:r>
            <a:r>
              <a:rPr dirty="0" sz="1200" b="0">
                <a:latin typeface="Brandon Text Regular"/>
                <a:cs typeface="Brandon Text Regular"/>
              </a:rPr>
              <a:t>Plastic. </a:t>
            </a:r>
            <a:r>
              <a:rPr dirty="0" sz="1200" spc="-35" b="0">
                <a:latin typeface="Brandon Text Regular"/>
                <a:cs typeface="Brandon Text Regular"/>
              </a:rPr>
              <a:t>Top </a:t>
            </a:r>
            <a:r>
              <a:rPr dirty="0" sz="1200" spc="-5" b="0">
                <a:latin typeface="Brandon Text Regular"/>
                <a:cs typeface="Brandon Text Regular"/>
              </a:rPr>
              <a:t>rack dishwasher safe. </a:t>
            </a:r>
            <a:r>
              <a:rPr dirty="0" sz="1200" spc="-20" b="0">
                <a:latin typeface="Brandon Text Regular"/>
                <a:cs typeface="Brandon Text Regular"/>
              </a:rPr>
              <a:t>BPA </a:t>
            </a:r>
            <a:r>
              <a:rPr dirty="0" sz="1200" spc="-5" b="0">
                <a:latin typeface="Brandon Text Regular"/>
                <a:cs typeface="Brandon Text Regular"/>
              </a:rPr>
              <a:t>free </a:t>
            </a:r>
            <a:r>
              <a:rPr dirty="0" sz="1200" b="0">
                <a:latin typeface="Brandon Text Regular"/>
                <a:cs typeface="Brandon Text Regular"/>
              </a:rPr>
              <a:t> and </a:t>
            </a:r>
            <a:r>
              <a:rPr dirty="0" sz="1200" spc="-5" b="0">
                <a:latin typeface="Brandon Text Regular"/>
                <a:cs typeface="Brandon Text Regular"/>
              </a:rPr>
              <a:t>FDA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Compliant.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Individually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retail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packaged.</a:t>
            </a:r>
            <a:endParaRPr sz="1200">
              <a:latin typeface="Brandon Text Regular"/>
              <a:cs typeface="Brandon Text Reg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5334256"/>
            <a:ext cx="1271270" cy="1408430"/>
            <a:chOff x="457200" y="5334256"/>
            <a:chExt cx="1271270" cy="14084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169" y="5334256"/>
              <a:ext cx="613744" cy="14037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34256"/>
              <a:ext cx="599594" cy="14084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247371" y="6939229"/>
            <a:ext cx="180340" cy="2374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z="1200" spc="45" b="1" i="1">
                <a:solidFill>
                  <a:srgbClr val="FFFFFF"/>
                </a:solidFill>
                <a:latin typeface="Arial"/>
                <a:cs typeface="Arial"/>
              </a:rPr>
              <a:t>4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7026275"/>
            <a:ext cx="2589530" cy="2825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500" spc="-20" i="1">
                <a:latin typeface="Calibri"/>
                <a:cs typeface="Calibri"/>
              </a:rPr>
              <a:t>Min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Qty.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-45" i="1">
                <a:latin typeface="Calibri"/>
                <a:cs typeface="Calibri"/>
              </a:rPr>
              <a:t>10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75" i="1">
                <a:latin typeface="Calibri"/>
                <a:cs typeface="Calibri"/>
              </a:rPr>
              <a:t>-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25" i="1">
                <a:latin typeface="Calibri"/>
                <a:cs typeface="Calibri"/>
              </a:rPr>
              <a:t>Starting</a:t>
            </a:r>
            <a:r>
              <a:rPr dirty="0" sz="1500" spc="20" i="1">
                <a:latin typeface="Calibri"/>
                <a:cs typeface="Calibri"/>
              </a:rPr>
              <a:t> at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60" i="1">
                <a:latin typeface="Calibri"/>
                <a:cs typeface="Calibri"/>
              </a:rPr>
              <a:t>$70.86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50"/>
            <a:ext cx="12801600" cy="6858000"/>
            <a:chOff x="0" y="450850"/>
            <a:chExt cx="12801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50"/>
              <a:ext cx="8229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3241675" cy="914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500"/>
              </a:lnSpc>
              <a:spcBef>
                <a:spcPts val="100"/>
              </a:spcBef>
            </a:pPr>
            <a:r>
              <a:rPr dirty="0" spc="-65" i="1"/>
              <a:t>Corkcicle</a:t>
            </a:r>
          </a:p>
          <a:p>
            <a:pPr marL="12700">
              <a:lnSpc>
                <a:spcPts val="3500"/>
              </a:lnSpc>
            </a:pPr>
            <a:r>
              <a:rPr dirty="0" spc="300" i="1"/>
              <a:t>C</a:t>
            </a:r>
            <a:r>
              <a:rPr dirty="0" spc="-95" i="1"/>
              <a:t>lassic</a:t>
            </a:r>
            <a:r>
              <a:rPr dirty="0" spc="-10" i="1"/>
              <a:t> </a:t>
            </a:r>
            <a:r>
              <a:rPr dirty="0" spc="-280" i="1"/>
              <a:t>12</a:t>
            </a:r>
            <a:r>
              <a:rPr dirty="0" spc="-10" i="1"/>
              <a:t> </a:t>
            </a:r>
            <a:r>
              <a:rPr dirty="0" spc="-185" i="1"/>
              <a:t>oz.</a:t>
            </a:r>
            <a:r>
              <a:rPr dirty="0" spc="-10" i="1"/>
              <a:t> </a:t>
            </a:r>
            <a:r>
              <a:rPr dirty="0" spc="85" i="1"/>
              <a:t>S</a:t>
            </a:r>
            <a:r>
              <a:rPr dirty="0" spc="-165" i="1"/>
              <a:t>temless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339340"/>
            <a:ext cx="3110865" cy="297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2175" algn="l"/>
                <a:tab pos="1306830" algn="l"/>
              </a:tabLst>
            </a:pPr>
            <a:r>
              <a:rPr dirty="0" sz="1500" spc="5" b="1" i="1">
                <a:latin typeface="Calibri"/>
                <a:cs typeface="Calibri"/>
              </a:rPr>
              <a:t>Debco	</a:t>
            </a:r>
            <a:r>
              <a:rPr dirty="0" sz="1500" spc="-45" b="1">
                <a:latin typeface="Brandon Text Bold"/>
                <a:cs typeface="Brandon Text Bold"/>
              </a:rPr>
              <a:t>|	</a:t>
            </a:r>
            <a:r>
              <a:rPr dirty="0" sz="1500" spc="15" b="1" i="1">
                <a:latin typeface="Calibri"/>
                <a:cs typeface="Calibri"/>
              </a:rPr>
              <a:t>CK2312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  <a:spcBef>
                <a:spcPts val="5"/>
              </a:spcBef>
            </a:pPr>
            <a:r>
              <a:rPr dirty="0" sz="1200" spc="-5" b="0">
                <a:latin typeface="Brandon Text Regular"/>
                <a:cs typeface="Brandon Text Regular"/>
              </a:rPr>
              <a:t>Lose </a:t>
            </a:r>
            <a:r>
              <a:rPr dirty="0" sz="1200" b="0">
                <a:latin typeface="Brandon Text Regular"/>
                <a:cs typeface="Brandon Text Regular"/>
              </a:rPr>
              <a:t>the stem. </a:t>
            </a:r>
            <a:r>
              <a:rPr dirty="0" sz="1200" spc="-10" b="0">
                <a:latin typeface="Brandon Text Regular"/>
                <a:cs typeface="Brandon Text Regular"/>
              </a:rPr>
              <a:t>Keep </a:t>
            </a:r>
            <a:r>
              <a:rPr dirty="0" sz="1200" b="0">
                <a:latin typeface="Brandon Text Regular"/>
                <a:cs typeface="Brandon Text Regular"/>
              </a:rPr>
              <a:t>the </a:t>
            </a:r>
            <a:r>
              <a:rPr dirty="0" sz="1200" spc="-5" b="0">
                <a:latin typeface="Brandon Text Regular"/>
                <a:cs typeface="Brandon Text Regular"/>
              </a:rPr>
              <a:t>cool. The </a:t>
            </a:r>
            <a:r>
              <a:rPr dirty="0" sz="1200" b="0">
                <a:latin typeface="Brandon Text Regular"/>
                <a:cs typeface="Brandon Text Regular"/>
              </a:rPr>
              <a:t>Classic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Stemless </a:t>
            </a:r>
            <a:r>
              <a:rPr dirty="0" sz="1200" b="0">
                <a:latin typeface="Brandon Text Regular"/>
                <a:cs typeface="Brandon Text Regular"/>
              </a:rPr>
              <a:t>line </a:t>
            </a:r>
            <a:r>
              <a:rPr dirty="0" sz="1200" spc="-5" b="0">
                <a:latin typeface="Brandon Text Regular"/>
                <a:cs typeface="Brandon Text Regular"/>
              </a:rPr>
              <a:t>was </a:t>
            </a:r>
            <a:r>
              <a:rPr dirty="0" sz="1200" b="0">
                <a:latin typeface="Brandon Text Regular"/>
                <a:cs typeface="Brandon Text Regular"/>
              </a:rPr>
              <a:t>made with wine in mind and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can be used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drinks </a:t>
            </a:r>
            <a:r>
              <a:rPr dirty="0" sz="1200" spc="-10" b="0">
                <a:latin typeface="Brandon Text Regular"/>
                <a:cs typeface="Brandon Text Regular"/>
              </a:rPr>
              <a:t>of </a:t>
            </a:r>
            <a:r>
              <a:rPr dirty="0" sz="1200" spc="-5" b="0">
                <a:latin typeface="Brandon Text Regular"/>
                <a:cs typeface="Brandon Text Regular"/>
              </a:rPr>
              <a:t>every </a:t>
            </a:r>
            <a:r>
              <a:rPr dirty="0" sz="1200" b="0">
                <a:latin typeface="Brandon Text Regular"/>
                <a:cs typeface="Brandon Text Regular"/>
              </a:rPr>
              <a:t>kind. </a:t>
            </a:r>
            <a:r>
              <a:rPr dirty="0" sz="1200" spc="-5" b="0">
                <a:latin typeface="Brandon Text Regular"/>
                <a:cs typeface="Brandon Text Regular"/>
              </a:rPr>
              <a:t>Stemless </a:t>
            </a:r>
            <a:r>
              <a:rPr dirty="0" sz="1200" b="0">
                <a:latin typeface="Brandon Text Regular"/>
                <a:cs typeface="Brandon Text Regular"/>
              </a:rPr>
              <a:t> Wine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Cup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holds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12oz</a:t>
            </a:r>
            <a:r>
              <a:rPr dirty="0" sz="1200" spc="-10" b="0">
                <a:latin typeface="Brandon Text Regular"/>
                <a:cs typeface="Brandon Text Regular"/>
              </a:rPr>
              <a:t> of </a:t>
            </a:r>
            <a:r>
              <a:rPr dirty="0" sz="1200" spc="-5" b="0">
                <a:latin typeface="Brandon Text Regular"/>
                <a:cs typeface="Brandon Text Regular"/>
              </a:rPr>
              <a:t>your</a:t>
            </a:r>
            <a:r>
              <a:rPr dirty="0" sz="1200" spc="-5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favorite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beverage.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Includes </a:t>
            </a:r>
            <a:r>
              <a:rPr dirty="0" sz="1200" b="0">
                <a:latin typeface="Brandon Text Regular"/>
                <a:cs typeface="Brandon Text Regular"/>
              </a:rPr>
              <a:t>sliding, </a:t>
            </a:r>
            <a:r>
              <a:rPr dirty="0" sz="1200" spc="-5" b="0">
                <a:latin typeface="Brandon Text Regular"/>
                <a:cs typeface="Brandon Text Regular"/>
              </a:rPr>
              <a:t>shatterproof</a:t>
            </a:r>
            <a:r>
              <a:rPr dirty="0" sz="1200" b="0">
                <a:latin typeface="Brandon Text Regular"/>
                <a:cs typeface="Brandon Text Regular"/>
              </a:rPr>
              <a:t> lid, </a:t>
            </a:r>
            <a:r>
              <a:rPr dirty="0" sz="1200" spc="-5" b="0">
                <a:latin typeface="Brandon Text Regular"/>
                <a:cs typeface="Brandon Text Regular"/>
              </a:rPr>
              <a:t>proprietary </a:t>
            </a:r>
            <a:r>
              <a:rPr dirty="0" sz="1200" b="0">
                <a:latin typeface="Brandon Text Regular"/>
                <a:cs typeface="Brandon Text Regular"/>
              </a:rPr>
              <a:t> triple insulation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the </a:t>
            </a:r>
            <a:r>
              <a:rPr dirty="0" sz="1200" spc="-5" b="0">
                <a:latin typeface="Brandon Text Regular"/>
                <a:cs typeface="Brandon Text Regular"/>
              </a:rPr>
              <a:t>perfect </a:t>
            </a:r>
            <a:r>
              <a:rPr dirty="0" sz="1200" b="0">
                <a:latin typeface="Brandon Text Regular"/>
                <a:cs typeface="Brandon Text Regular"/>
              </a:rPr>
              <a:t>chill, </a:t>
            </a:r>
            <a:r>
              <a:rPr dirty="0" sz="1200" spc="-5" b="0">
                <a:latin typeface="Brandon Text Regular"/>
                <a:cs typeface="Brandon Text Regular"/>
              </a:rPr>
              <a:t>slip-proof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Silicone bottom </a:t>
            </a:r>
            <a:r>
              <a:rPr dirty="0" sz="1200" b="0">
                <a:latin typeface="Brandon Text Regular"/>
                <a:cs typeface="Brandon Text Regular"/>
              </a:rPr>
              <a:t>and </a:t>
            </a:r>
            <a:r>
              <a:rPr dirty="0" sz="1200" spc="-5" b="0">
                <a:latin typeface="Brandon Text Regular"/>
                <a:cs typeface="Brandon Text Regular"/>
              </a:rPr>
              <a:t>easy-grip flat </a:t>
            </a:r>
            <a:r>
              <a:rPr dirty="0" sz="1200" b="0">
                <a:latin typeface="Brandon Text Regular"/>
                <a:cs typeface="Brandon Text Regular"/>
              </a:rPr>
              <a:t>sides. </a:t>
            </a:r>
            <a:r>
              <a:rPr dirty="0" sz="1200" spc="-10" b="0">
                <a:latin typeface="Brandon Text Regular"/>
                <a:cs typeface="Brandon Text Regular"/>
              </a:rPr>
              <a:t>Keeps </a:t>
            </a:r>
            <a:r>
              <a:rPr dirty="0" sz="1200" spc="-5" b="0">
                <a:latin typeface="Brandon Text Regular"/>
                <a:cs typeface="Brandon Text Regular"/>
              </a:rPr>
              <a:t> contents cold </a:t>
            </a:r>
            <a:r>
              <a:rPr dirty="0" sz="1200" b="0">
                <a:latin typeface="Brandon Text Regular"/>
                <a:cs typeface="Brandon Text Regular"/>
              </a:rPr>
              <a:t>and </a:t>
            </a:r>
            <a:r>
              <a:rPr dirty="0" sz="1200" spc="-5" b="0">
                <a:latin typeface="Brandon Text Regular"/>
                <a:cs typeface="Brandon Text Regular"/>
              </a:rPr>
              <a:t>refreshing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9+ hours and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hot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3. Made </a:t>
            </a:r>
            <a:r>
              <a:rPr dirty="0" sz="1200" spc="-5" b="0">
                <a:latin typeface="Brandon Text Regular"/>
                <a:cs typeface="Brandon Text Regular"/>
              </a:rPr>
              <a:t>from </a:t>
            </a:r>
            <a:r>
              <a:rPr dirty="0" sz="1200" b="0">
                <a:latin typeface="Brandon Text Regular"/>
                <a:cs typeface="Brandon Text Regular"/>
              </a:rPr>
              <a:t>18/8 </a:t>
            </a:r>
            <a:r>
              <a:rPr dirty="0" sz="1200" spc="-5" b="0">
                <a:latin typeface="Brandon Text Regular"/>
                <a:cs typeface="Brandon Text Regular"/>
              </a:rPr>
              <a:t>premium-grade 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Stainless Steel. </a:t>
            </a:r>
            <a:r>
              <a:rPr dirty="0" sz="1200" b="0">
                <a:latin typeface="Brandon Text Regular"/>
                <a:cs typeface="Brandon Text Regular"/>
              </a:rPr>
              <a:t>Lid is </a:t>
            </a:r>
            <a:r>
              <a:rPr dirty="0" sz="1200" spc="-20" b="0">
                <a:latin typeface="Brandon Text Regular"/>
                <a:cs typeface="Brandon Text Regular"/>
              </a:rPr>
              <a:t>Tritan </a:t>
            </a:r>
            <a:r>
              <a:rPr dirty="0" sz="1200" b="0">
                <a:latin typeface="Brandon Text Regular"/>
                <a:cs typeface="Brandon Text Regular"/>
              </a:rPr>
              <a:t>Plastic. </a:t>
            </a:r>
            <a:r>
              <a:rPr dirty="0" sz="1200" spc="-35" b="0">
                <a:latin typeface="Brandon Text Regular"/>
                <a:cs typeface="Brandon Text Regular"/>
              </a:rPr>
              <a:t>Top </a:t>
            </a:r>
            <a:r>
              <a:rPr dirty="0" sz="1200" spc="-5" b="0">
                <a:latin typeface="Brandon Text Regular"/>
                <a:cs typeface="Brandon Text Regular"/>
              </a:rPr>
              <a:t>rack 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dishwasher safe. </a:t>
            </a:r>
            <a:r>
              <a:rPr dirty="0" sz="1200" spc="-20" b="0">
                <a:latin typeface="Brandon Text Regular"/>
                <a:cs typeface="Brandon Text Regular"/>
              </a:rPr>
              <a:t>BPA </a:t>
            </a:r>
            <a:r>
              <a:rPr dirty="0" sz="1200" spc="-5" b="0">
                <a:latin typeface="Brandon Text Regular"/>
                <a:cs typeface="Brandon Text Regular"/>
              </a:rPr>
              <a:t>free </a:t>
            </a:r>
            <a:r>
              <a:rPr dirty="0" sz="1200" b="0">
                <a:latin typeface="Brandon Text Regular"/>
                <a:cs typeface="Brandon Text Regular"/>
              </a:rPr>
              <a:t>and </a:t>
            </a:r>
            <a:r>
              <a:rPr dirty="0" sz="1200" spc="-5" b="0">
                <a:latin typeface="Brandon Text Regular"/>
                <a:cs typeface="Brandon Text Regular"/>
              </a:rPr>
              <a:t>FDA Compliant.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Individually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retail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packaged.</a:t>
            </a:r>
            <a:endParaRPr sz="1200">
              <a:latin typeface="Brandon Text Regular"/>
              <a:cs typeface="Brandon Text Reg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5648030"/>
            <a:ext cx="1752600" cy="1094740"/>
            <a:chOff x="457200" y="5648030"/>
            <a:chExt cx="1752600" cy="10947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9048" y="5648032"/>
              <a:ext cx="840738" cy="10946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648030"/>
              <a:ext cx="830020" cy="108876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247371" y="6939229"/>
            <a:ext cx="172085" cy="2374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z="1200" spc="-20" b="1" i="1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7026275"/>
            <a:ext cx="2589530" cy="2825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500" spc="-20" i="1">
                <a:latin typeface="Calibri"/>
                <a:cs typeface="Calibri"/>
              </a:rPr>
              <a:t>Min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Qty.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-45" i="1">
                <a:latin typeface="Calibri"/>
                <a:cs typeface="Calibri"/>
              </a:rPr>
              <a:t>10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75" i="1">
                <a:latin typeface="Calibri"/>
                <a:cs typeface="Calibri"/>
              </a:rPr>
              <a:t>-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25" i="1">
                <a:latin typeface="Calibri"/>
                <a:cs typeface="Calibri"/>
              </a:rPr>
              <a:t>Starting</a:t>
            </a:r>
            <a:r>
              <a:rPr dirty="0" sz="1500" spc="20" i="1">
                <a:latin typeface="Calibri"/>
                <a:cs typeface="Calibri"/>
              </a:rPr>
              <a:t> at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60" i="1">
                <a:latin typeface="Calibri"/>
                <a:cs typeface="Calibri"/>
              </a:rPr>
              <a:t>$70.86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50"/>
            <a:ext cx="12801600" cy="6858000"/>
            <a:chOff x="0" y="450850"/>
            <a:chExt cx="12801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50"/>
              <a:ext cx="8229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2589530" cy="914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500"/>
              </a:lnSpc>
              <a:spcBef>
                <a:spcPts val="100"/>
              </a:spcBef>
            </a:pPr>
            <a:r>
              <a:rPr dirty="0" spc="-65" i="1"/>
              <a:t>Corkcicle</a:t>
            </a:r>
          </a:p>
          <a:p>
            <a:pPr marL="12700">
              <a:lnSpc>
                <a:spcPts val="3500"/>
              </a:lnSpc>
            </a:pPr>
            <a:r>
              <a:rPr dirty="0" spc="-245" i="1"/>
              <a:t>16</a:t>
            </a:r>
            <a:r>
              <a:rPr dirty="0" spc="-10" i="1"/>
              <a:t> </a:t>
            </a:r>
            <a:r>
              <a:rPr dirty="0" spc="-185" i="1"/>
              <a:t>oz.</a:t>
            </a:r>
            <a:r>
              <a:rPr dirty="0" spc="-10" i="1"/>
              <a:t> </a:t>
            </a:r>
            <a:r>
              <a:rPr dirty="0" spc="280" i="1"/>
              <a:t>C</a:t>
            </a:r>
            <a:r>
              <a:rPr dirty="0" spc="-185" i="1"/>
              <a:t>offee</a:t>
            </a:r>
            <a:r>
              <a:rPr dirty="0" spc="-10" i="1"/>
              <a:t> </a:t>
            </a:r>
            <a:r>
              <a:rPr dirty="0" spc="-229" i="1"/>
              <a:t>M</a:t>
            </a:r>
            <a:r>
              <a:rPr dirty="0" spc="-175" i="1"/>
              <a:t>ug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339340"/>
            <a:ext cx="3117850" cy="2773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2175" algn="l"/>
                <a:tab pos="1306830" algn="l"/>
              </a:tabLst>
            </a:pPr>
            <a:r>
              <a:rPr dirty="0" sz="1500" spc="5" b="1" i="1">
                <a:latin typeface="Calibri"/>
                <a:cs typeface="Calibri"/>
              </a:rPr>
              <a:t>Debco	</a:t>
            </a:r>
            <a:r>
              <a:rPr dirty="0" sz="1500" spc="-45" b="1">
                <a:latin typeface="Brandon Text Bold"/>
                <a:cs typeface="Brandon Text Bold"/>
              </a:rPr>
              <a:t>|	</a:t>
            </a:r>
            <a:r>
              <a:rPr dirty="0" sz="1500" spc="25" b="1" i="1">
                <a:latin typeface="Calibri"/>
                <a:cs typeface="Calibri"/>
              </a:rPr>
              <a:t>CK2516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2700" marR="90805">
              <a:lnSpc>
                <a:spcPct val="111100"/>
              </a:lnSpc>
              <a:spcBef>
                <a:spcPts val="5"/>
              </a:spcBef>
            </a:pPr>
            <a:r>
              <a:rPr dirty="0" sz="1200" spc="-5" b="0">
                <a:latin typeface="Brandon Text Regular"/>
                <a:cs typeface="Brandon Text Regular"/>
              </a:rPr>
              <a:t>The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“morning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person”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of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the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Corkcicle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lineup,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25" b="0">
                <a:latin typeface="Brandon Text Regular"/>
                <a:cs typeface="Brandon Text Regular"/>
              </a:rPr>
              <a:t>Coffee </a:t>
            </a:r>
            <a:r>
              <a:rPr dirty="0" sz="1200" spc="-5" b="0">
                <a:latin typeface="Brandon Text Regular"/>
                <a:cs typeface="Brandon Text Regular"/>
              </a:rPr>
              <a:t>Mug </a:t>
            </a:r>
            <a:r>
              <a:rPr dirty="0" sz="1200" spc="-10" b="0">
                <a:latin typeface="Brandon Text Regular"/>
                <a:cs typeface="Brandon Text Regular"/>
              </a:rPr>
              <a:t>makes </a:t>
            </a:r>
            <a:r>
              <a:rPr dirty="0" sz="1200" spc="-5" b="0">
                <a:latin typeface="Brandon Text Regular"/>
                <a:cs typeface="Brandon Text Regular"/>
              </a:rPr>
              <a:t>every day </a:t>
            </a:r>
            <a:r>
              <a:rPr dirty="0" sz="1200" b="0">
                <a:latin typeface="Brandon Text Regular"/>
                <a:cs typeface="Brandon Text Regular"/>
              </a:rPr>
              <a:t>something to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celebrate. </a:t>
            </a:r>
            <a:r>
              <a:rPr dirty="0" sz="1200" b="0">
                <a:latin typeface="Brandon Text Regular"/>
                <a:cs typeface="Brandon Text Regular"/>
              </a:rPr>
              <a:t>Whether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you’re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caffeinating</a:t>
            </a:r>
            <a:r>
              <a:rPr dirty="0" sz="1200" b="0">
                <a:latin typeface="Brandon Text Regular"/>
                <a:cs typeface="Brandon Text Regular"/>
              </a:rPr>
              <a:t> with</a:t>
            </a:r>
            <a:endParaRPr sz="1200">
              <a:latin typeface="Brandon Text Regular"/>
              <a:cs typeface="Brandon Text Regular"/>
            </a:endParaRPr>
          </a:p>
          <a:p>
            <a:pPr algn="just" marL="12700" marR="181610">
              <a:lnSpc>
                <a:spcPct val="111100"/>
              </a:lnSpc>
            </a:pPr>
            <a:r>
              <a:rPr dirty="0" sz="1200" b="0">
                <a:latin typeface="Brandon Text Regular"/>
                <a:cs typeface="Brandon Text Regular"/>
              </a:rPr>
              <a:t>a </a:t>
            </a:r>
            <a:r>
              <a:rPr dirty="0" sz="1200" spc="-5" b="0">
                <a:latin typeface="Brandon Text Regular"/>
                <a:cs typeface="Brandon Text Regular"/>
              </a:rPr>
              <a:t>hot </a:t>
            </a:r>
            <a:r>
              <a:rPr dirty="0" sz="1200" b="0">
                <a:latin typeface="Brandon Text Regular"/>
                <a:cs typeface="Brandon Text Regular"/>
              </a:rPr>
              <a:t>cup </a:t>
            </a:r>
            <a:r>
              <a:rPr dirty="0" sz="1200" spc="-10" b="0">
                <a:latin typeface="Brandon Text Regular"/>
                <a:cs typeface="Brandon Text Regular"/>
              </a:rPr>
              <a:t>of </a:t>
            </a:r>
            <a:r>
              <a:rPr dirty="0" sz="1200" spc="-25" b="0">
                <a:latin typeface="Brandon Text Regular"/>
                <a:cs typeface="Brandon Text Regular"/>
              </a:rPr>
              <a:t>coffee </a:t>
            </a:r>
            <a:r>
              <a:rPr dirty="0" sz="1200" b="0">
                <a:latin typeface="Brandon Text Regular"/>
                <a:cs typeface="Brandon Text Regular"/>
              </a:rPr>
              <a:t>or </a:t>
            </a:r>
            <a:r>
              <a:rPr dirty="0" sz="1200" spc="-5" b="0">
                <a:latin typeface="Brandon Text Regular"/>
                <a:cs typeface="Brandon Text Regular"/>
              </a:rPr>
              <a:t>cozying </a:t>
            </a:r>
            <a:r>
              <a:rPr dirty="0" sz="1200" b="0">
                <a:latin typeface="Brandon Text Regular"/>
                <a:cs typeface="Brandon Text Regular"/>
              </a:rPr>
              <a:t>up with some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chamomile tea, it </a:t>
            </a:r>
            <a:r>
              <a:rPr dirty="0" sz="1200" spc="-10" b="0">
                <a:latin typeface="Brandon Text Regular"/>
                <a:cs typeface="Brandon Text Regular"/>
              </a:rPr>
              <a:t>keeps </a:t>
            </a:r>
            <a:r>
              <a:rPr dirty="0" sz="1200" spc="-5" b="0">
                <a:latin typeface="Brandon Text Regular"/>
                <a:cs typeface="Brandon Text Regular"/>
              </a:rPr>
              <a:t>every </a:t>
            </a:r>
            <a:r>
              <a:rPr dirty="0" sz="1200" b="0">
                <a:latin typeface="Brandon Text Regular"/>
                <a:cs typeface="Brandon Text Regular"/>
              </a:rPr>
              <a:t>sip </a:t>
            </a:r>
            <a:r>
              <a:rPr dirty="0" sz="1200" spc="-5" b="0">
                <a:latin typeface="Brandon Text Regular"/>
                <a:cs typeface="Brandon Text Regular"/>
              </a:rPr>
              <a:t>hot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up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to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3 hours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in style.</a:t>
            </a:r>
            <a:r>
              <a:rPr dirty="0" sz="1200" spc="-5" b="0">
                <a:latin typeface="Brandon Text Regular"/>
                <a:cs typeface="Brandon Text Regular"/>
              </a:rPr>
              <a:t> Includes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non-slip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bottom,</a:t>
            </a:r>
            <a:endParaRPr sz="1200">
              <a:latin typeface="Brandon Text Regular"/>
              <a:cs typeface="Brandon Text Regular"/>
            </a:endParaRPr>
          </a:p>
          <a:p>
            <a:pPr marL="12700" marR="5080">
              <a:lnSpc>
                <a:spcPct val="111100"/>
              </a:lnSpc>
            </a:pPr>
            <a:r>
              <a:rPr dirty="0" sz="1200" spc="-5" b="0">
                <a:latin typeface="Brandon Text Regular"/>
                <a:cs typeface="Brandon Text Regular"/>
              </a:rPr>
              <a:t>proprietary </a:t>
            </a:r>
            <a:r>
              <a:rPr dirty="0" sz="1200" b="0">
                <a:latin typeface="Brandon Text Regular"/>
                <a:cs typeface="Brandon Text Regular"/>
              </a:rPr>
              <a:t>triple insulation, sleek, </a:t>
            </a:r>
            <a:r>
              <a:rPr dirty="0" sz="1200" spc="-5" b="0">
                <a:latin typeface="Brandon Text Regular"/>
                <a:cs typeface="Brandon Text Regular"/>
              </a:rPr>
              <a:t>easy-to-grip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flat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sides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and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clear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sliding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lid.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Made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from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18/8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premium-grade Stainless Steel. </a:t>
            </a:r>
            <a:r>
              <a:rPr dirty="0" sz="1200" b="0">
                <a:latin typeface="Brandon Text Regular"/>
                <a:cs typeface="Brandon Text Regular"/>
              </a:rPr>
              <a:t>Lid is </a:t>
            </a:r>
            <a:r>
              <a:rPr dirty="0" sz="1200" spc="-20" b="0">
                <a:latin typeface="Brandon Text Regular"/>
                <a:cs typeface="Brandon Text Regular"/>
              </a:rPr>
              <a:t>Tritan 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Plastic. </a:t>
            </a:r>
            <a:r>
              <a:rPr dirty="0" sz="1200" spc="-35" b="0">
                <a:latin typeface="Brandon Text Regular"/>
                <a:cs typeface="Brandon Text Regular"/>
              </a:rPr>
              <a:t>Top </a:t>
            </a:r>
            <a:r>
              <a:rPr dirty="0" sz="1200" spc="-5" b="0">
                <a:latin typeface="Brandon Text Regular"/>
                <a:cs typeface="Brandon Text Regular"/>
              </a:rPr>
              <a:t>rack dishwasher safe. </a:t>
            </a:r>
            <a:r>
              <a:rPr dirty="0" sz="1200" spc="-20" b="0">
                <a:latin typeface="Brandon Text Regular"/>
                <a:cs typeface="Brandon Text Regular"/>
              </a:rPr>
              <a:t>BPA </a:t>
            </a:r>
            <a:r>
              <a:rPr dirty="0" sz="1200" spc="-5" b="0">
                <a:latin typeface="Brandon Text Regular"/>
                <a:cs typeface="Brandon Text Regular"/>
              </a:rPr>
              <a:t>free </a:t>
            </a:r>
            <a:r>
              <a:rPr dirty="0" sz="1200" b="0">
                <a:latin typeface="Brandon Text Regular"/>
                <a:cs typeface="Brandon Text Regular"/>
              </a:rPr>
              <a:t>and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FDA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Compliant.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Individually</a:t>
            </a:r>
            <a:r>
              <a:rPr dirty="0" sz="1200" spc="-2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retail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packaged.</a:t>
            </a:r>
            <a:endParaRPr sz="1200">
              <a:latin typeface="Brandon Text Regular"/>
              <a:cs typeface="Brandon Text Reg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5554500"/>
            <a:ext cx="2397125" cy="1188720"/>
            <a:chOff x="457200" y="5554500"/>
            <a:chExt cx="2397125" cy="11887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8071" y="5554500"/>
              <a:ext cx="1135857" cy="11881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554500"/>
              <a:ext cx="1134582" cy="118659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247371" y="6939229"/>
            <a:ext cx="172085" cy="23749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z="1200" spc="-20" b="1" i="1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7026275"/>
            <a:ext cx="2589530" cy="2825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500" spc="-20" i="1">
                <a:latin typeface="Calibri"/>
                <a:cs typeface="Calibri"/>
              </a:rPr>
              <a:t>Min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Qty.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-45" i="1">
                <a:latin typeface="Calibri"/>
                <a:cs typeface="Calibri"/>
              </a:rPr>
              <a:t>10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75" i="1">
                <a:latin typeface="Calibri"/>
                <a:cs typeface="Calibri"/>
              </a:rPr>
              <a:t>-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25" i="1">
                <a:latin typeface="Calibri"/>
                <a:cs typeface="Calibri"/>
              </a:rPr>
              <a:t>Starting</a:t>
            </a:r>
            <a:r>
              <a:rPr dirty="0" sz="1500" spc="20" i="1">
                <a:latin typeface="Calibri"/>
                <a:cs typeface="Calibri"/>
              </a:rPr>
              <a:t> at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60" i="1">
                <a:latin typeface="Calibri"/>
                <a:cs typeface="Calibri"/>
              </a:rPr>
              <a:t>$70.86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50"/>
            <a:ext cx="12801600" cy="6858000"/>
            <a:chOff x="0" y="450850"/>
            <a:chExt cx="12801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50"/>
              <a:ext cx="8229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1701800" cy="914400"/>
          </a:xfrm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3400"/>
              </a:lnSpc>
              <a:spcBef>
                <a:spcPts val="380"/>
              </a:spcBef>
            </a:pPr>
            <a:r>
              <a:rPr dirty="0" spc="-65" i="1"/>
              <a:t>Corkcicle </a:t>
            </a:r>
            <a:r>
              <a:rPr dirty="0" spc="-60" i="1"/>
              <a:t> </a:t>
            </a:r>
            <a:r>
              <a:rPr dirty="0" spc="-30"/>
              <a:t>Cigar</a:t>
            </a:r>
            <a:r>
              <a:rPr dirty="0" spc="-75"/>
              <a:t> </a:t>
            </a:r>
            <a:r>
              <a:rPr dirty="0" spc="-95"/>
              <a:t>Glass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339340"/>
            <a:ext cx="3108325" cy="2367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2175" algn="l"/>
                <a:tab pos="1306830" algn="l"/>
              </a:tabLst>
            </a:pPr>
            <a:r>
              <a:rPr dirty="0" sz="1500" spc="5" b="1" i="1">
                <a:latin typeface="Calibri"/>
                <a:cs typeface="Calibri"/>
              </a:rPr>
              <a:t>Debco	</a:t>
            </a:r>
            <a:r>
              <a:rPr dirty="0" sz="1500" spc="-45" b="1">
                <a:latin typeface="Brandon Text Bold"/>
                <a:cs typeface="Brandon Text Bold"/>
              </a:rPr>
              <a:t>|	</a:t>
            </a:r>
            <a:r>
              <a:rPr dirty="0" sz="1500" spc="-10" b="1" i="1">
                <a:latin typeface="Calibri"/>
                <a:cs typeface="Calibri"/>
              </a:rPr>
              <a:t>CK7101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2700" marR="55244">
              <a:lnSpc>
                <a:spcPct val="111100"/>
              </a:lnSpc>
              <a:spcBef>
                <a:spcPts val="5"/>
              </a:spcBef>
            </a:pPr>
            <a:r>
              <a:rPr dirty="0" sz="1200" spc="-5" b="0">
                <a:latin typeface="Brandon Text Regular"/>
                <a:cs typeface="Brandon Text Regular"/>
              </a:rPr>
              <a:t>Part rocks </a:t>
            </a:r>
            <a:r>
              <a:rPr dirty="0" sz="1200" b="0">
                <a:latin typeface="Brandon Text Regular"/>
                <a:cs typeface="Brandon Text Regular"/>
              </a:rPr>
              <a:t>glass, part cigar </a:t>
            </a:r>
            <a:r>
              <a:rPr dirty="0" sz="1200" spc="-5" b="0">
                <a:latin typeface="Brandon Text Regular"/>
                <a:cs typeface="Brandon Text Regular"/>
              </a:rPr>
              <a:t>rest, </a:t>
            </a:r>
            <a:r>
              <a:rPr dirty="0" sz="1200" b="0">
                <a:latin typeface="Brandon Text Regular"/>
                <a:cs typeface="Brandon Text Regular"/>
              </a:rPr>
              <a:t>Cigar </a:t>
            </a:r>
            <a:r>
              <a:rPr dirty="0" sz="1200" spc="-5" b="0">
                <a:latin typeface="Brandon Text Regular"/>
                <a:cs typeface="Brandon Text Regular"/>
              </a:rPr>
              <a:t>Glass </a:t>
            </a:r>
            <a:r>
              <a:rPr dirty="0" sz="1200" b="0">
                <a:latin typeface="Brandon Text Regular"/>
                <a:cs typeface="Brandon Text Regular"/>
              </a:rPr>
              <a:t> lets </a:t>
            </a:r>
            <a:r>
              <a:rPr dirty="0" sz="1200" spc="-5" b="0">
                <a:latin typeface="Brandon Text Regular"/>
                <a:cs typeface="Brandon Text Regular"/>
              </a:rPr>
              <a:t>you </a:t>
            </a:r>
            <a:r>
              <a:rPr dirty="0" sz="1200" b="0">
                <a:latin typeface="Brandon Text Regular"/>
                <a:cs typeface="Brandon Text Regular"/>
              </a:rPr>
              <a:t>hold </a:t>
            </a:r>
            <a:r>
              <a:rPr dirty="0" sz="1200" spc="-5" b="0">
                <a:latin typeface="Brandon Text Regular"/>
                <a:cs typeface="Brandon Text Regular"/>
              </a:rPr>
              <a:t>your </a:t>
            </a:r>
            <a:r>
              <a:rPr dirty="0" sz="1200" b="0">
                <a:latin typeface="Brandon Text Regular"/>
                <a:cs typeface="Brandon Text Regular"/>
              </a:rPr>
              <a:t>drink and cigar in the same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hand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at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the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same</a:t>
            </a:r>
            <a:r>
              <a:rPr dirty="0" sz="1200" spc="-2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time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without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all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the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awkward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finger </a:t>
            </a:r>
            <a:r>
              <a:rPr dirty="0" sz="1200" b="0">
                <a:latin typeface="Brandon Text Regular"/>
                <a:cs typeface="Brandon Text Regular"/>
              </a:rPr>
              <a:t>fumbling. So </a:t>
            </a:r>
            <a:r>
              <a:rPr dirty="0" sz="1200" spc="-10" b="0">
                <a:latin typeface="Brandon Text Regular"/>
                <a:cs typeface="Brandon Text Regular"/>
              </a:rPr>
              <a:t>you’re </a:t>
            </a:r>
            <a:r>
              <a:rPr dirty="0" sz="1200" spc="-5" b="0">
                <a:latin typeface="Brandon Text Regular"/>
                <a:cs typeface="Brandon Text Regular"/>
              </a:rPr>
              <a:t>free </a:t>
            </a:r>
            <a:r>
              <a:rPr dirty="0" sz="1200" b="0">
                <a:latin typeface="Brandon Text Regular"/>
                <a:cs typeface="Brandon Text Regular"/>
              </a:rPr>
              <a:t>to sip and </a:t>
            </a:r>
            <a:r>
              <a:rPr dirty="0" sz="1200" spc="-25" b="0">
                <a:latin typeface="Brandon Text Regular"/>
                <a:cs typeface="Brandon Text Regular"/>
              </a:rPr>
              <a:t>puff </a:t>
            </a:r>
            <a:r>
              <a:rPr dirty="0" sz="1200" spc="-2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at </a:t>
            </a:r>
            <a:r>
              <a:rPr dirty="0" sz="1200" spc="-5" b="0">
                <a:latin typeface="Brandon Text Regular"/>
                <a:cs typeface="Brandon Text Regular"/>
              </a:rPr>
              <a:t>your leisure. Holds </a:t>
            </a:r>
            <a:r>
              <a:rPr dirty="0" sz="1200" b="0">
                <a:latin typeface="Brandon Text Regular"/>
                <a:cs typeface="Brandon Text Regular"/>
              </a:rPr>
              <a:t>up to </a:t>
            </a:r>
            <a:r>
              <a:rPr dirty="0" sz="1200" spc="-5" b="0">
                <a:latin typeface="Brandon Text Regular"/>
                <a:cs typeface="Brandon Text Regular"/>
              </a:rPr>
              <a:t>9oz. </a:t>
            </a:r>
            <a:r>
              <a:rPr dirty="0" sz="1200" spc="-10" b="0">
                <a:latin typeface="Brandon Text Regular"/>
                <a:cs typeface="Brandon Text Regular"/>
              </a:rPr>
              <a:t>of </a:t>
            </a:r>
            <a:r>
              <a:rPr dirty="0" sz="1200" b="0">
                <a:latin typeface="Brandon Text Regular"/>
                <a:cs typeface="Brandon Text Regular"/>
              </a:rPr>
              <a:t>liquid and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various</a:t>
            </a:r>
            <a:r>
              <a:rPr dirty="0" sz="1200" b="0">
                <a:latin typeface="Brandon Text Regular"/>
                <a:cs typeface="Brandon Text Regular"/>
              </a:rPr>
              <a:t> cigar</a:t>
            </a:r>
            <a:r>
              <a:rPr dirty="0" sz="1200" spc="-2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sizes.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Includes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ergonomic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built-in </a:t>
            </a:r>
            <a:r>
              <a:rPr dirty="0" sz="1200" spc="-27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cigar </a:t>
            </a:r>
            <a:r>
              <a:rPr dirty="0" sz="1200" spc="-5" b="0">
                <a:latin typeface="Brandon Text Regular"/>
                <a:cs typeface="Brandon Text Regular"/>
              </a:rPr>
              <a:t>rest </a:t>
            </a:r>
            <a:r>
              <a:rPr dirty="0" sz="1200" b="0">
                <a:latin typeface="Brandon Text Regular"/>
                <a:cs typeface="Brandon Text Regular"/>
              </a:rPr>
              <a:t>in the double old </a:t>
            </a:r>
            <a:r>
              <a:rPr dirty="0" sz="1200" spc="-5" b="0">
                <a:latin typeface="Brandon Text Regular"/>
                <a:cs typeface="Brandon Text Regular"/>
              </a:rPr>
              <a:t>fashioned </a:t>
            </a:r>
            <a:r>
              <a:rPr dirty="0" sz="1200" spc="-10" b="0">
                <a:latin typeface="Brandon Text Regular"/>
                <a:cs typeface="Brandon Text Regular"/>
              </a:rPr>
              <a:t>whiskey 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glass.</a:t>
            </a:r>
            <a:r>
              <a:rPr dirty="0" sz="1200" spc="-5" b="0">
                <a:latin typeface="Brandon Text Regular"/>
                <a:cs typeface="Brandon Text Regular"/>
              </a:rPr>
              <a:t> Handmade </a:t>
            </a:r>
            <a:r>
              <a:rPr dirty="0" sz="1200" b="0">
                <a:latin typeface="Brandon Text Regular"/>
                <a:cs typeface="Brandon Text Regular"/>
              </a:rPr>
              <a:t>with</a:t>
            </a:r>
            <a:r>
              <a:rPr dirty="0" sz="1200" spc="-5" b="0">
                <a:latin typeface="Brandon Text Regular"/>
                <a:cs typeface="Brandon Text Regular"/>
              </a:rPr>
              <a:t> care. FDA Compliant.</a:t>
            </a:r>
            <a:endParaRPr sz="1200">
              <a:latin typeface="Brandon Text Regular"/>
              <a:cs typeface="Brandon Text Regular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dirty="0" sz="1200" spc="-5" b="0">
                <a:latin typeface="Brandon Text Regular"/>
                <a:cs typeface="Brandon Text Regular"/>
              </a:rPr>
              <a:t>Individually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retail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packaged.</a:t>
            </a:r>
            <a:r>
              <a:rPr dirty="0" sz="1200" b="0">
                <a:latin typeface="Brandon Text Regular"/>
                <a:cs typeface="Brandon Text Regular"/>
              </a:rPr>
              <a:t> Cigar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not</a:t>
            </a:r>
            <a:r>
              <a:rPr dirty="0" sz="1200" b="0">
                <a:latin typeface="Brandon Text Regular"/>
                <a:cs typeface="Brandon Text Regular"/>
              </a:rPr>
              <a:t> included.</a:t>
            </a:r>
            <a:endParaRPr sz="1200">
              <a:latin typeface="Brandon Text Regular"/>
              <a:cs typeface="Brandon Text Reg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5377570"/>
            <a:ext cx="1134802" cy="136511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8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pc="15"/>
              <a:t>8</a:t>
            </a:fld>
          </a:p>
        </p:txBody>
      </p:sp>
      <p:sp>
        <p:nvSpPr>
          <p:cNvPr id="9" name="object 9"/>
          <p:cNvSpPr txBox="1"/>
          <p:nvPr/>
        </p:nvSpPr>
        <p:spPr>
          <a:xfrm>
            <a:off x="444500" y="7026275"/>
            <a:ext cx="2604770" cy="2825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500" spc="-20" i="1">
                <a:latin typeface="Calibri"/>
                <a:cs typeface="Calibri"/>
              </a:rPr>
              <a:t>Min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Qty.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-45" i="1">
                <a:latin typeface="Calibri"/>
                <a:cs typeface="Calibri"/>
              </a:rPr>
              <a:t>10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75" i="1">
                <a:latin typeface="Calibri"/>
                <a:cs typeface="Calibri"/>
              </a:rPr>
              <a:t>-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25" i="1">
                <a:latin typeface="Calibri"/>
                <a:cs typeface="Calibri"/>
              </a:rPr>
              <a:t>Starting</a:t>
            </a:r>
            <a:r>
              <a:rPr dirty="0" sz="1500" spc="20" i="1">
                <a:latin typeface="Calibri"/>
                <a:cs typeface="Calibri"/>
              </a:rPr>
              <a:t> at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80" i="1">
                <a:latin typeface="Calibri"/>
                <a:cs typeface="Calibri"/>
              </a:rPr>
              <a:t>$60.30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0850"/>
            <a:ext cx="12801600" cy="6858000"/>
            <a:chOff x="0" y="450850"/>
            <a:chExt cx="128016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0" y="450850"/>
              <a:ext cx="82296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1849"/>
              <a:ext cx="12801600" cy="6477000"/>
            </a:xfrm>
            <a:custGeom>
              <a:avLst/>
              <a:gdLst/>
              <a:ahLst/>
              <a:cxnLst/>
              <a:rect l="l" t="t" r="r" b="b"/>
              <a:pathLst>
                <a:path w="12801600" h="6477000">
                  <a:moveTo>
                    <a:pt x="45720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4572000" y="1371600"/>
                  </a:lnTo>
                  <a:lnTo>
                    <a:pt x="4572000" y="0"/>
                  </a:lnTo>
                  <a:close/>
                </a:path>
                <a:path w="12801600" h="6477000">
                  <a:moveTo>
                    <a:pt x="12801600" y="6019800"/>
                  </a:moveTo>
                  <a:lnTo>
                    <a:pt x="11887200" y="6019800"/>
                  </a:lnTo>
                  <a:lnTo>
                    <a:pt x="11887200" y="6477000"/>
                  </a:lnTo>
                  <a:lnTo>
                    <a:pt x="12801600" y="6477000"/>
                  </a:lnTo>
                  <a:lnTo>
                    <a:pt x="12801600" y="601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1005584"/>
            <a:ext cx="2273300" cy="914400"/>
          </a:xfrm>
          <a:prstGeom prst="rect"/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3400"/>
              </a:lnSpc>
              <a:spcBef>
                <a:spcPts val="380"/>
              </a:spcBef>
            </a:pPr>
            <a:r>
              <a:rPr dirty="0" spc="-65" i="1"/>
              <a:t>Corkcicle </a:t>
            </a:r>
            <a:r>
              <a:rPr dirty="0" spc="-60" i="1"/>
              <a:t> </a:t>
            </a:r>
            <a:r>
              <a:rPr dirty="0" spc="-305"/>
              <a:t>W</a:t>
            </a:r>
            <a:r>
              <a:rPr dirty="0" spc="-80"/>
              <a:t>his</a:t>
            </a:r>
            <a:r>
              <a:rPr dirty="0" spc="-120"/>
              <a:t>k</a:t>
            </a:r>
            <a:r>
              <a:rPr dirty="0" spc="-204"/>
              <a:t>ey</a:t>
            </a:r>
            <a:r>
              <a:rPr dirty="0" spc="-10"/>
              <a:t> </a:t>
            </a:r>
            <a:r>
              <a:rPr dirty="0" spc="-425"/>
              <a:t>W</a:t>
            </a:r>
            <a:r>
              <a:rPr dirty="0" spc="-225"/>
              <a:t>edge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2339340"/>
            <a:ext cx="3208020" cy="297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2175" algn="l"/>
                <a:tab pos="1306830" algn="l"/>
              </a:tabLst>
            </a:pPr>
            <a:r>
              <a:rPr dirty="0" sz="1500" spc="5" b="1" i="1">
                <a:latin typeface="Calibri"/>
                <a:cs typeface="Calibri"/>
              </a:rPr>
              <a:t>Debco	</a:t>
            </a:r>
            <a:r>
              <a:rPr dirty="0" sz="1500" spc="-45" b="1">
                <a:latin typeface="Brandon Text Bold"/>
                <a:cs typeface="Brandon Text Bold"/>
              </a:rPr>
              <a:t>|	</a:t>
            </a:r>
            <a:r>
              <a:rPr dirty="0" sz="1500" spc="45" b="1" i="1">
                <a:latin typeface="Calibri"/>
                <a:cs typeface="Calibri"/>
              </a:rPr>
              <a:t>CK7001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Calibri"/>
              <a:cs typeface="Calibri"/>
            </a:endParaRPr>
          </a:p>
          <a:p>
            <a:pPr marL="12700" marR="69850">
              <a:lnSpc>
                <a:spcPct val="111100"/>
              </a:lnSpc>
              <a:spcBef>
                <a:spcPts val="5"/>
              </a:spcBef>
            </a:pPr>
            <a:r>
              <a:rPr dirty="0" sz="1200" spc="-10" b="0">
                <a:latin typeface="Brandon Text Regular"/>
                <a:cs typeface="Brandon Text Regular"/>
              </a:rPr>
              <a:t>Whiskey Wedge </a:t>
            </a:r>
            <a:r>
              <a:rPr dirty="0" sz="1200" b="0">
                <a:latin typeface="Brandon Text Regular"/>
                <a:cs typeface="Brandon Text Regular"/>
              </a:rPr>
              <a:t>is the artful </a:t>
            </a:r>
            <a:r>
              <a:rPr dirty="0" sz="1200" spc="-10" b="0">
                <a:latin typeface="Brandon Text Regular"/>
                <a:cs typeface="Brandon Text Regular"/>
              </a:rPr>
              <a:t>way </a:t>
            </a:r>
            <a:r>
              <a:rPr dirty="0" sz="1200" b="0">
                <a:latin typeface="Brandon Text Regular"/>
                <a:cs typeface="Brandon Text Regular"/>
              </a:rPr>
              <a:t>to </a:t>
            </a:r>
            <a:r>
              <a:rPr dirty="0" sz="1200" spc="-5" b="0">
                <a:latin typeface="Brandon Text Regular"/>
                <a:cs typeface="Brandon Text Regular"/>
              </a:rPr>
              <a:t>perfectly </a:t>
            </a:r>
            <a:r>
              <a:rPr dirty="0" sz="1200" b="0">
                <a:latin typeface="Brandon Text Regular"/>
                <a:cs typeface="Brandon Text Regular"/>
              </a:rPr>
              <a:t> chill </a:t>
            </a:r>
            <a:r>
              <a:rPr dirty="0" sz="1200" spc="-5" b="0">
                <a:latin typeface="Brandon Text Regular"/>
                <a:cs typeface="Brandon Text Regular"/>
              </a:rPr>
              <a:t>your favorite </a:t>
            </a:r>
            <a:r>
              <a:rPr dirty="0" sz="1200" b="0">
                <a:latin typeface="Brandon Text Regular"/>
                <a:cs typeface="Brandon Text Regular"/>
              </a:rPr>
              <a:t>spirits. </a:t>
            </a:r>
            <a:r>
              <a:rPr dirty="0" sz="1200" spc="-5" b="0">
                <a:latin typeface="Brandon Text Regular"/>
                <a:cs typeface="Brandon Text Regular"/>
              </a:rPr>
              <a:t>It’s </a:t>
            </a:r>
            <a:r>
              <a:rPr dirty="0" sz="1200" b="0">
                <a:latin typeface="Brandon Text Regular"/>
                <a:cs typeface="Brandon Text Regular"/>
              </a:rPr>
              <a:t>the ideal </a:t>
            </a:r>
            <a:r>
              <a:rPr dirty="0" sz="1200" spc="-10" b="0">
                <a:latin typeface="Brandon Text Regular"/>
                <a:cs typeface="Brandon Text Regular"/>
              </a:rPr>
              <a:t>whiskey 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glass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spc="-5" b="0">
                <a:latin typeface="Brandon Text Regular"/>
                <a:cs typeface="Brandon Text Regular"/>
              </a:rPr>
              <a:t>anyone </a:t>
            </a:r>
            <a:r>
              <a:rPr dirty="0" sz="1200" b="0">
                <a:latin typeface="Brandon Text Regular"/>
                <a:cs typeface="Brandon Text Regular"/>
              </a:rPr>
              <a:t>who </a:t>
            </a:r>
            <a:r>
              <a:rPr dirty="0" sz="1200" spc="-5" b="0">
                <a:latin typeface="Brandon Text Regular"/>
                <a:cs typeface="Brandon Text Regular"/>
              </a:rPr>
              <a:t>enjoys smooth </a:t>
            </a:r>
            <a:r>
              <a:rPr dirty="0" sz="1200" b="0">
                <a:latin typeface="Brandon Text Regular"/>
                <a:cs typeface="Brandon Text Regular"/>
              </a:rPr>
              <a:t>sipping.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During</a:t>
            </a:r>
            <a:r>
              <a:rPr dirty="0" sz="1200" spc="-2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freezing,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the</a:t>
            </a:r>
            <a:r>
              <a:rPr dirty="0" sz="1200" spc="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ice</a:t>
            </a:r>
            <a:r>
              <a:rPr dirty="0" sz="1200" spc="-1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forms</a:t>
            </a:r>
            <a:r>
              <a:rPr dirty="0" sz="1200" spc="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</a:t>
            </a:r>
            <a:r>
              <a:rPr dirty="0" sz="1200" spc="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wedge</a:t>
            </a:r>
            <a:r>
              <a:rPr dirty="0" sz="1200" spc="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shape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on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one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side</a:t>
            </a:r>
            <a:r>
              <a:rPr dirty="0" sz="1200" spc="-10" b="0">
                <a:latin typeface="Brandon Text Regular"/>
                <a:cs typeface="Brandon Text Regular"/>
              </a:rPr>
              <a:t> of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the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glass.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When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you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pour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a</a:t>
            </a:r>
            <a:r>
              <a:rPr dirty="0" sz="1200" spc="-1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drink, </a:t>
            </a:r>
            <a:r>
              <a:rPr dirty="0" sz="1200" spc="-27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the </a:t>
            </a:r>
            <a:r>
              <a:rPr dirty="0" sz="1200" spc="-5" b="0">
                <a:latin typeface="Brandon Text Regular"/>
                <a:cs typeface="Brandon Text Regular"/>
              </a:rPr>
              <a:t>wedge </a:t>
            </a:r>
            <a:r>
              <a:rPr dirty="0" sz="1200" b="0">
                <a:latin typeface="Brandon Text Regular"/>
                <a:cs typeface="Brandon Text Regular"/>
              </a:rPr>
              <a:t>melts </a:t>
            </a:r>
            <a:r>
              <a:rPr dirty="0" sz="1200" spc="-5" b="0">
                <a:latin typeface="Brandon Text Regular"/>
                <a:cs typeface="Brandon Text Regular"/>
              </a:rPr>
              <a:t>slowly </a:t>
            </a:r>
            <a:r>
              <a:rPr dirty="0" sz="1200" b="0">
                <a:latin typeface="Brandon Text Regular"/>
                <a:cs typeface="Brandon Text Regular"/>
              </a:rPr>
              <a:t>to help </a:t>
            </a:r>
            <a:r>
              <a:rPr dirty="0" sz="1200" spc="-5" b="0">
                <a:latin typeface="Brandon Text Regular"/>
                <a:cs typeface="Brandon Text Regular"/>
              </a:rPr>
              <a:t>retain your </a:t>
            </a:r>
            <a:r>
              <a:rPr dirty="0" sz="1200" b="0">
                <a:latin typeface="Brandon Text Regular"/>
                <a:cs typeface="Brandon Text Regular"/>
              </a:rPr>
              <a:t> drink’s full </a:t>
            </a:r>
            <a:r>
              <a:rPr dirty="0" sz="1200" spc="-15" b="0">
                <a:latin typeface="Brandon Text Regular"/>
                <a:cs typeface="Brandon Text Regular"/>
              </a:rPr>
              <a:t>flavor. </a:t>
            </a:r>
            <a:r>
              <a:rPr dirty="0" sz="1200" spc="-10" b="0">
                <a:latin typeface="Brandon Text Regular"/>
                <a:cs typeface="Brandon Text Regular"/>
              </a:rPr>
              <a:t>Makes </a:t>
            </a:r>
            <a:r>
              <a:rPr dirty="0" sz="1200" b="0">
                <a:latin typeface="Brandon Text Regular"/>
                <a:cs typeface="Brandon Text Regular"/>
              </a:rPr>
              <a:t>a </a:t>
            </a:r>
            <a:r>
              <a:rPr dirty="0" sz="1200" spc="-5" b="0">
                <a:latin typeface="Brandon Text Regular"/>
                <a:cs typeface="Brandon Text Regular"/>
              </a:rPr>
              <a:t>great </a:t>
            </a:r>
            <a:r>
              <a:rPr dirty="0" sz="1200" b="0">
                <a:latin typeface="Brandon Text Regular"/>
                <a:cs typeface="Brandon Text Regular"/>
              </a:rPr>
              <a:t>gift </a:t>
            </a:r>
            <a:r>
              <a:rPr dirty="0" sz="1200" spc="-10" b="0">
                <a:latin typeface="Brandon Text Regular"/>
                <a:cs typeface="Brandon Text Regular"/>
              </a:rPr>
              <a:t>for </a:t>
            </a:r>
            <a:r>
              <a:rPr dirty="0" sz="1200" b="0">
                <a:latin typeface="Brandon Text Regular"/>
                <a:cs typeface="Brandon Text Regular"/>
              </a:rPr>
              <a:t>dad or </a:t>
            </a:r>
            <a:r>
              <a:rPr dirty="0" sz="1200" spc="5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for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the</a:t>
            </a:r>
            <a:r>
              <a:rPr dirty="0" sz="1200" spc="2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barware</a:t>
            </a:r>
            <a:r>
              <a:rPr dirty="0" sz="1200" spc="2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enthusiast</a:t>
            </a:r>
            <a:r>
              <a:rPr dirty="0" sz="1200" spc="2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in</a:t>
            </a:r>
            <a:r>
              <a:rPr dirty="0" sz="1200" spc="2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your life.</a:t>
            </a:r>
            <a:r>
              <a:rPr dirty="0" sz="1200" spc="2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Includes </a:t>
            </a:r>
            <a:r>
              <a:rPr dirty="0" sz="1200" b="0">
                <a:latin typeface="Brandon Text Regular"/>
                <a:cs typeface="Brandon Text Regular"/>
              </a:rPr>
              <a:t> 1</a:t>
            </a:r>
            <a:r>
              <a:rPr dirty="0" sz="1200" spc="-5" b="0">
                <a:latin typeface="Brandon Text Regular"/>
                <a:cs typeface="Brandon Text Regular"/>
              </a:rPr>
              <a:t> Glass</a:t>
            </a:r>
            <a:r>
              <a:rPr dirty="0" sz="1200" b="0">
                <a:latin typeface="Brandon Text Regular"/>
                <a:cs typeface="Brandon Text Regular"/>
              </a:rPr>
              <a:t> + 1</a:t>
            </a:r>
            <a:r>
              <a:rPr dirty="0" sz="1200" spc="-5" b="0">
                <a:latin typeface="Brandon Text Regular"/>
                <a:cs typeface="Brandon Text Regular"/>
              </a:rPr>
              <a:t> Silicone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Ice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10" b="0">
                <a:latin typeface="Brandon Text Regular"/>
                <a:cs typeface="Brandon Text Regular"/>
              </a:rPr>
              <a:t>Form.</a:t>
            </a:r>
            <a:r>
              <a:rPr dirty="0" sz="1200" spc="-5" b="0">
                <a:latin typeface="Brandon Text Regular"/>
                <a:cs typeface="Brandon Text Regular"/>
              </a:rPr>
              <a:t> Large</a:t>
            </a:r>
            <a:r>
              <a:rPr dirty="0" sz="1200" spc="-2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format</a:t>
            </a:r>
            <a:r>
              <a:rPr dirty="0" sz="120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ice, </a:t>
            </a:r>
            <a:r>
              <a:rPr dirty="0" sz="1200" b="0">
                <a:latin typeface="Brandon Text Regular"/>
                <a:cs typeface="Brandon Text Regular"/>
              </a:rPr>
              <a:t> double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old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fashioned </a:t>
            </a:r>
            <a:r>
              <a:rPr dirty="0" sz="1200" spc="-10" b="0">
                <a:latin typeface="Brandon Text Regular"/>
                <a:cs typeface="Brandon Text Regular"/>
              </a:rPr>
              <a:t>whiskey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glass</a:t>
            </a:r>
            <a:r>
              <a:rPr dirty="0" sz="1200" spc="-5" b="0">
                <a:latin typeface="Brandon Text Regular"/>
                <a:cs typeface="Brandon Text Regular"/>
              </a:rPr>
              <a:t> </a:t>
            </a:r>
            <a:r>
              <a:rPr dirty="0" sz="1200" b="0">
                <a:latin typeface="Brandon Text Regular"/>
                <a:cs typeface="Brandon Text Regular"/>
              </a:rPr>
              <a:t>with</a:t>
            </a:r>
            <a:r>
              <a:rPr dirty="0" sz="1200" spc="-3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freezer</a:t>
            </a:r>
            <a:endParaRPr sz="1200">
              <a:latin typeface="Brandon Text Regular"/>
              <a:cs typeface="Brandon Text Regular"/>
            </a:endParaRPr>
          </a:p>
          <a:p>
            <a:pPr marL="12700" marR="5080">
              <a:lnSpc>
                <a:spcPct val="111100"/>
              </a:lnSpc>
            </a:pPr>
            <a:r>
              <a:rPr dirty="0" sz="1200" spc="-5" b="0">
                <a:latin typeface="Brandon Text Regular"/>
                <a:cs typeface="Brandon Text Regular"/>
              </a:rPr>
              <a:t>strength </a:t>
            </a:r>
            <a:r>
              <a:rPr dirty="0" sz="1200" b="0">
                <a:latin typeface="Brandon Text Regular"/>
                <a:cs typeface="Brandon Text Regular"/>
              </a:rPr>
              <a:t>glass.</a:t>
            </a:r>
            <a:r>
              <a:rPr dirty="0" sz="1200" spc="-5" b="0">
                <a:latin typeface="Brandon Text Regular"/>
                <a:cs typeface="Brandon Text Regular"/>
              </a:rPr>
              <a:t> FDA Compliant. Individually</a:t>
            </a:r>
            <a:r>
              <a:rPr dirty="0" sz="1200" spc="-35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retail </a:t>
            </a:r>
            <a:r>
              <a:rPr dirty="0" sz="1200" spc="-270" b="0">
                <a:latin typeface="Brandon Text Regular"/>
                <a:cs typeface="Brandon Text Regular"/>
              </a:rPr>
              <a:t> </a:t>
            </a:r>
            <a:r>
              <a:rPr dirty="0" sz="1200" spc="-5" b="0">
                <a:latin typeface="Brandon Text Regular"/>
                <a:cs typeface="Brandon Text Regular"/>
              </a:rPr>
              <a:t>packaged.</a:t>
            </a:r>
            <a:endParaRPr sz="1200">
              <a:latin typeface="Brandon Text Regular"/>
              <a:cs typeface="Brandon Text Regular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5554345"/>
            <a:ext cx="2094966" cy="118833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86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 spc="15"/>
              <a:t>8</a:t>
            </a:fld>
          </a:p>
        </p:txBody>
      </p:sp>
      <p:sp>
        <p:nvSpPr>
          <p:cNvPr id="9" name="object 9"/>
          <p:cNvSpPr txBox="1"/>
          <p:nvPr/>
        </p:nvSpPr>
        <p:spPr>
          <a:xfrm>
            <a:off x="444500" y="7026275"/>
            <a:ext cx="2604770" cy="2825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500" spc="-20" i="1">
                <a:latin typeface="Calibri"/>
                <a:cs typeface="Calibri"/>
              </a:rPr>
              <a:t>Min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45" i="1">
                <a:latin typeface="Calibri"/>
                <a:cs typeface="Calibri"/>
              </a:rPr>
              <a:t>Qty.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-45" i="1">
                <a:latin typeface="Calibri"/>
                <a:cs typeface="Calibri"/>
              </a:rPr>
              <a:t>10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75" i="1">
                <a:latin typeface="Calibri"/>
                <a:cs typeface="Calibri"/>
              </a:rPr>
              <a:t>-</a:t>
            </a:r>
            <a:r>
              <a:rPr dirty="0" sz="1500" spc="20" i="1">
                <a:latin typeface="Calibri"/>
                <a:cs typeface="Calibri"/>
              </a:rPr>
              <a:t> </a:t>
            </a:r>
            <a:r>
              <a:rPr dirty="0" sz="1500" spc="25" i="1">
                <a:latin typeface="Calibri"/>
                <a:cs typeface="Calibri"/>
              </a:rPr>
              <a:t>Starting</a:t>
            </a:r>
            <a:r>
              <a:rPr dirty="0" sz="1500" spc="20" i="1">
                <a:latin typeface="Calibri"/>
                <a:cs typeface="Calibri"/>
              </a:rPr>
              <a:t> at</a:t>
            </a:r>
            <a:r>
              <a:rPr dirty="0" sz="1500" spc="15" i="1">
                <a:latin typeface="Calibri"/>
                <a:cs typeface="Calibri"/>
              </a:rPr>
              <a:t> </a:t>
            </a:r>
            <a:r>
              <a:rPr dirty="0" sz="1500" spc="80" i="1">
                <a:latin typeface="Calibri"/>
                <a:cs typeface="Calibri"/>
              </a:rPr>
              <a:t>$60.30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2021-06-17T19:13:45Z</dcterms:created>
  <dcterms:modified xsi:type="dcterms:W3CDTF">2021-06-17T19:13:45Z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2021-06-17T00:00:00Z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2021-06-17T00:00:00Z</vt:filetime>
  </property>
</Properties>
</file>